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350" r:id="rId3"/>
    <p:sldId id="319" r:id="rId4"/>
    <p:sldId id="349" r:id="rId5"/>
    <p:sldId id="341" r:id="rId6"/>
    <p:sldId id="353" r:id="rId7"/>
    <p:sldId id="361" r:id="rId8"/>
    <p:sldId id="352" r:id="rId9"/>
    <p:sldId id="340" r:id="rId10"/>
    <p:sldId id="354" r:id="rId11"/>
    <p:sldId id="355" r:id="rId12"/>
    <p:sldId id="351" r:id="rId13"/>
    <p:sldId id="320" r:id="rId14"/>
    <p:sldId id="360" r:id="rId15"/>
    <p:sldId id="321" r:id="rId16"/>
    <p:sldId id="322" r:id="rId17"/>
    <p:sldId id="323" r:id="rId18"/>
    <p:sldId id="324" r:id="rId19"/>
    <p:sldId id="325" r:id="rId20"/>
    <p:sldId id="364" r:id="rId21"/>
    <p:sldId id="363" r:id="rId22"/>
    <p:sldId id="345" r:id="rId23"/>
    <p:sldId id="346" r:id="rId24"/>
    <p:sldId id="356" r:id="rId25"/>
    <p:sldId id="357" r:id="rId26"/>
    <p:sldId id="358" r:id="rId27"/>
    <p:sldId id="359" r:id="rId28"/>
    <p:sldId id="326" r:id="rId29"/>
    <p:sldId id="365" r:id="rId30"/>
    <p:sldId id="327" r:id="rId31"/>
    <p:sldId id="343" r:id="rId32"/>
    <p:sldId id="328" r:id="rId33"/>
    <p:sldId id="329" r:id="rId34"/>
    <p:sldId id="330" r:id="rId35"/>
    <p:sldId id="331" r:id="rId36"/>
    <p:sldId id="332" r:id="rId37"/>
    <p:sldId id="333" r:id="rId38"/>
    <p:sldId id="334" r:id="rId39"/>
    <p:sldId id="292" r:id="rId4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webPr encoding="windows-1252"/>
  <p:clrMru>
    <a:srgbClr val="EAEAEA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 autoAdjust="0"/>
    <p:restoredTop sz="94660"/>
  </p:normalViewPr>
  <p:slideViewPr>
    <p:cSldViewPr>
      <p:cViewPr varScale="1">
        <p:scale>
          <a:sx n="65" d="100"/>
          <a:sy n="65" d="100"/>
        </p:scale>
        <p:origin x="-576" y="-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CD8AC38-912B-4A7A-9DDA-95270055C8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5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84BD22D-C71C-4A5B-A1AA-396BEFD695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73F352-46BF-49A9-A78E-668C7B1A1AD8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Network attacker:    controls routers,  DNS;   can inject, delete, and modify packets</a:t>
            </a:r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063681-6466-403A-82BB-BA32AF0EA2DD}" type="slidenum">
              <a:rPr lang="en-US" smtClean="0"/>
              <a:pPr/>
              <a:t>13</a:t>
            </a:fld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Click on fav icon gives pop-up on bottom.</a:t>
            </a: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880532-E4B6-4E55-9CC0-D46F0B6B26AD}" type="slidenum">
              <a:rPr lang="en-US" smtClean="0"/>
              <a:pPr/>
              <a:t>16</a:t>
            </a:fld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90E535-503B-419C-92CF-E8C3AC0807FF}" type="slidenum">
              <a:rPr lang="en-US" smtClean="0"/>
              <a:pPr/>
              <a:t>17</a:t>
            </a:fld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DD08DA-5068-4416-B171-B03E4DCF3165}" type="slidenum">
              <a:rPr lang="en-US" smtClean="0"/>
              <a:pPr/>
              <a:t>19</a:t>
            </a:fld>
            <a:endParaRPr lang="en-US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Both inner and outer windows are focused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User has no way to tell that his password is sent over HTTPS</a:t>
            </a:r>
            <a:r>
              <a:rPr lang="en-US" baseline="0" dirty="0" smtClean="0"/>
              <a:t> to site.   </a:t>
            </a:r>
            <a:br>
              <a:rPr lang="en-US" baseline="0" dirty="0" smtClean="0"/>
            </a:br>
            <a:r>
              <a:rPr lang="en-US" baseline="0" dirty="0" smtClean="0"/>
              <a:t>Also has no way to tell that page wasn’t modified </a:t>
            </a:r>
            <a:r>
              <a:rPr lang="en-US" baseline="0" dirty="0" err="1" smtClean="0"/>
              <a:t>enroute</a:t>
            </a:r>
            <a:r>
              <a:rPr lang="en-US" baseline="0" dirty="0" smtClean="0"/>
              <a:t> (e.g. change form action).</a:t>
            </a:r>
          </a:p>
          <a:p>
            <a:r>
              <a:rPr lang="en-US" baseline="0" dirty="0" smtClean="0"/>
              <a:t>Note the confusing lock next to “LOGIN” that suggests this is HTTPS.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4BD22D-C71C-4A5B-A1AA-396BEFD6955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ssl_strip</a:t>
            </a:r>
            <a:r>
              <a:rPr lang="en-US" dirty="0" smtClean="0"/>
              <a:t>:    prevents</a:t>
            </a:r>
            <a:r>
              <a:rPr lang="en-US" baseline="0" dirty="0" smtClean="0"/>
              <a:t> browser from upgrading,  but does the SSL upgrade when communicating with the server.    Server has no idea this is taking place.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4BD22D-C71C-4A5B-A1AA-396BEFD6955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59A1F-732D-488F-829B-42E4AB88323B}" type="slidenum">
              <a:rPr lang="en-US" smtClean="0"/>
              <a:pPr/>
              <a:t>28</a:t>
            </a:fld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Broken SSL page can be used to take over a good SSL page:</a:t>
            </a:r>
            <a:r>
              <a:rPr lang="en-US" baseline="0" dirty="0" smtClean="0"/>
              <a:t>  both are in the same origin.</a:t>
            </a:r>
            <a:endParaRPr lang="en-US" dirty="0" smtClean="0"/>
          </a:p>
          <a:p>
            <a:r>
              <a:rPr lang="en-US" dirty="0" smtClean="0"/>
              <a:t>Similar problem</a:t>
            </a:r>
            <a:r>
              <a:rPr lang="en-US" baseline="0" dirty="0" smtClean="0"/>
              <a:t> with EV </a:t>
            </a:r>
            <a:r>
              <a:rPr lang="en-US" baseline="0" dirty="0" err="1" smtClean="0"/>
              <a:t>certs</a:t>
            </a:r>
            <a:r>
              <a:rPr lang="en-US" baseline="0" dirty="0" smtClean="0"/>
              <a:t>:   non-EV page can take over EV page:  both are in the same origin.</a:t>
            </a:r>
            <a:endParaRPr lang="en-US" dirty="0" smtClean="0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67D9F8-15C3-478B-9655-E5F5F2A5B730}" type="slidenum">
              <a:rPr lang="en-US" smtClean="0"/>
              <a:pPr/>
              <a:t>37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8200" y="3048000"/>
            <a:ext cx="7772400" cy="1143000"/>
          </a:xfrm>
        </p:spPr>
        <p:txBody>
          <a:bodyPr/>
          <a:lstStyle>
            <a:lvl1pPr algn="r">
              <a:defRPr sz="3600">
                <a:latin typeface="Arial Narrow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09800" y="4495800"/>
            <a:ext cx="6400800" cy="685800"/>
          </a:xfrm>
        </p:spPr>
        <p:txBody>
          <a:bodyPr/>
          <a:lstStyle>
            <a:lvl1pPr algn="r">
              <a:defRPr sz="2000">
                <a:latin typeface="Arial Narrow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37600" y="6616700"/>
            <a:ext cx="355600" cy="2413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F6BD0D-4E8B-45AE-885D-3666DB40E9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47650"/>
            <a:ext cx="1943100" cy="58483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47650"/>
            <a:ext cx="5676900" cy="58483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37600" y="6616700"/>
            <a:ext cx="355600" cy="2413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6FD3E5-592E-4F54-AC5D-1F14560253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4765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37600" y="6616700"/>
            <a:ext cx="355600" cy="2413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11B43D-F65E-4BC9-B619-A44D68F957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4765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37600" y="6616700"/>
            <a:ext cx="355600" cy="2413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C2EE7D-01F6-4F93-9B7B-B4021A6FD2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4765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37600" y="6616700"/>
            <a:ext cx="355600" cy="2413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AA68AC-3B99-4AB1-B4F2-FE40E3DEEE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4765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37600" y="6616700"/>
            <a:ext cx="355600" cy="2413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129FBA-7392-46EB-9893-BD303D77E6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37600" y="6616700"/>
            <a:ext cx="355600" cy="2413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7CCF52-901A-4FED-B7BD-09E9795CD7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37600" y="6616700"/>
            <a:ext cx="355600" cy="2413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81B3C9-1701-4506-A03B-85AA89D8B5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37600" y="6616700"/>
            <a:ext cx="355600" cy="2413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683AA7-648C-4C12-82E1-F34296CCAA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4765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1" name="Line 7"/>
          <p:cNvSpPr>
            <a:spLocks noChangeShapeType="1"/>
          </p:cNvSpPr>
          <p:nvPr userDrawn="1"/>
        </p:nvSpPr>
        <p:spPr bwMode="auto">
          <a:xfrm>
            <a:off x="0" y="1295400"/>
            <a:ext cx="9144000" cy="0"/>
          </a:xfrm>
          <a:prstGeom prst="line">
            <a:avLst/>
          </a:prstGeom>
          <a:noFill/>
          <a:ln w="50800">
            <a:solidFill>
              <a:srgbClr val="80000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1" r:id="rId2"/>
    <p:sldLayoutId id="2147483852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457200" indent="-342900" algn="l" rtl="0" eaLnBrk="0" fontAlgn="base" hangingPunct="0">
        <a:spcBef>
          <a:spcPct val="20000"/>
        </a:spcBef>
        <a:spcAft>
          <a:spcPct val="0"/>
        </a:spcAft>
        <a:buFont typeface="Times" pitchFamily="18" charset="0"/>
        <a:buChar char="•"/>
        <a:defRPr sz="2400">
          <a:solidFill>
            <a:schemeClr val="tx1"/>
          </a:solidFill>
          <a:latin typeface="+mn-lt"/>
        </a:defRPr>
      </a:lvl2pPr>
      <a:lvl3pPr marL="571500" indent="342900" algn="l" rtl="0" eaLnBrk="0" fontAlgn="base" hangingPunct="0">
        <a:spcBef>
          <a:spcPct val="20000"/>
        </a:spcBef>
        <a:spcAft>
          <a:spcPct val="0"/>
        </a:spcAft>
        <a:defRPr sz="2000" b="1">
          <a:solidFill>
            <a:schemeClr val="tx1"/>
          </a:solidFill>
          <a:latin typeface="+mn-lt"/>
        </a:defRPr>
      </a:lvl3pPr>
      <a:lvl4pPr marL="1028700" indent="-342900" algn="l" rtl="0" eaLnBrk="0" fontAlgn="base" hangingPunct="0">
        <a:spcBef>
          <a:spcPct val="20000"/>
        </a:spcBef>
        <a:spcAft>
          <a:spcPct val="0"/>
        </a:spcAft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4pPr>
      <a:lvl5pPr marL="1143000" indent="685800" algn="l" rtl="0" eaLnBrk="0" fontAlgn="base" hangingPunct="0">
        <a:spcBef>
          <a:spcPct val="20000"/>
        </a:spcBef>
        <a:spcAft>
          <a:spcPct val="0"/>
        </a:spcAft>
        <a:defRPr sz="1600" b="1" u="sng">
          <a:solidFill>
            <a:schemeClr val="tx1"/>
          </a:solidFill>
          <a:latin typeface="+mn-lt"/>
        </a:defRPr>
      </a:lvl5pPr>
      <a:lvl6pPr marL="1600200" algn="l" rtl="0" fontAlgn="base">
        <a:spcBef>
          <a:spcPct val="20000"/>
        </a:spcBef>
        <a:spcAft>
          <a:spcPct val="0"/>
        </a:spcAft>
        <a:defRPr sz="1600" b="1" u="sng">
          <a:solidFill>
            <a:schemeClr val="tx1"/>
          </a:solidFill>
          <a:latin typeface="+mn-lt"/>
        </a:defRPr>
      </a:lvl6pPr>
      <a:lvl7pPr marL="2057400" algn="l" rtl="0" fontAlgn="base">
        <a:spcBef>
          <a:spcPct val="20000"/>
        </a:spcBef>
        <a:spcAft>
          <a:spcPct val="0"/>
        </a:spcAft>
        <a:defRPr sz="1600" b="1" u="sng">
          <a:solidFill>
            <a:schemeClr val="tx1"/>
          </a:solidFill>
          <a:latin typeface="+mn-lt"/>
        </a:defRPr>
      </a:lvl7pPr>
      <a:lvl8pPr marL="2514600" algn="l" rtl="0" fontAlgn="base">
        <a:spcBef>
          <a:spcPct val="20000"/>
        </a:spcBef>
        <a:spcAft>
          <a:spcPct val="0"/>
        </a:spcAft>
        <a:defRPr sz="1600" b="1" u="sng">
          <a:solidFill>
            <a:schemeClr val="tx1"/>
          </a:solidFill>
          <a:latin typeface="+mn-lt"/>
        </a:defRPr>
      </a:lvl8pPr>
      <a:lvl9pPr marL="2971800" algn="l" rtl="0" fontAlgn="base">
        <a:spcBef>
          <a:spcPct val="20000"/>
        </a:spcBef>
        <a:spcAft>
          <a:spcPct val="0"/>
        </a:spcAft>
        <a:defRPr sz="1600" b="1" u="sng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HTTPS and the Lock Icon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marL="0" indent="0" eaLnBrk="1" hangingPunct="1"/>
            <a:r>
              <a:rPr lang="en-US" dirty="0" smtClean="0"/>
              <a:t>Dan </a:t>
            </a:r>
            <a:r>
              <a:rPr lang="en-US" dirty="0" err="1" smtClean="0"/>
              <a:t>Boneh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 r="33815" b="88667"/>
          <a:stretch>
            <a:fillRect/>
          </a:stretch>
        </p:blipFill>
        <p:spPr bwMode="auto">
          <a:xfrm>
            <a:off x="628073" y="685800"/>
            <a:ext cx="8211127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Oval 5"/>
          <p:cNvSpPr/>
          <p:nvPr/>
        </p:nvSpPr>
        <p:spPr bwMode="auto">
          <a:xfrm>
            <a:off x="7042356" y="1233948"/>
            <a:ext cx="533400" cy="53340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+mn-lt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2514600" y="1219200"/>
            <a:ext cx="838200" cy="53340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Integrating SSL/TLS with HTTP  </a:t>
            </a:r>
            <a:r>
              <a:rPr lang="en-US" dirty="0" smtClean="0">
                <a:sym typeface="Symbol"/>
              </a:rPr>
              <a:t>  HTTPS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6781800" cy="5334000"/>
          </a:xfrm>
        </p:spPr>
        <p:txBody>
          <a:bodyPr/>
          <a:lstStyle/>
          <a:p>
            <a:r>
              <a:rPr lang="en-US" dirty="0" smtClean="0"/>
              <a:t>Two complications</a:t>
            </a:r>
          </a:p>
          <a:p>
            <a:pPr>
              <a:spcBef>
                <a:spcPts val="2000"/>
              </a:spcBef>
              <a:buFont typeface="Arial" pitchFamily="34" charset="0"/>
              <a:buChar char="•"/>
            </a:pPr>
            <a:r>
              <a:rPr lang="en-US" u="sng" dirty="0" smtClean="0"/>
              <a:t>Web proxies</a:t>
            </a:r>
          </a:p>
          <a:p>
            <a:pPr>
              <a:spcBef>
                <a:spcPts val="600"/>
              </a:spcBef>
            </a:pPr>
            <a:r>
              <a:rPr lang="en-US" b="0" dirty="0" smtClean="0"/>
              <a:t>	solution:  browser sends</a:t>
            </a:r>
          </a:p>
          <a:p>
            <a:pPr>
              <a:spcBef>
                <a:spcPts val="600"/>
              </a:spcBef>
            </a:pPr>
            <a:r>
              <a:rPr lang="en-US" b="0" dirty="0" smtClean="0"/>
              <a:t>		  </a:t>
            </a:r>
            <a:r>
              <a:rPr lang="en-US" sz="2000" b="0" dirty="0" smtClean="0"/>
              <a:t>CONNECT domain-name</a:t>
            </a:r>
          </a:p>
          <a:p>
            <a:pPr>
              <a:spcBef>
                <a:spcPts val="600"/>
              </a:spcBef>
            </a:pPr>
            <a:r>
              <a:rPr lang="en-US" sz="2000" b="0" dirty="0" smtClean="0"/>
              <a:t>	</a:t>
            </a:r>
            <a:r>
              <a:rPr lang="en-US" b="0" dirty="0" smtClean="0"/>
              <a:t>before client-hello  </a:t>
            </a:r>
            <a:r>
              <a:rPr lang="en-US" sz="1800" b="0" dirty="0" smtClean="0"/>
              <a:t>(dropped by proxy)</a:t>
            </a:r>
            <a:endParaRPr lang="en-US" b="0" dirty="0" smtClean="0"/>
          </a:p>
          <a:p>
            <a:pPr>
              <a:spcBef>
                <a:spcPts val="600"/>
              </a:spcBef>
            </a:pPr>
            <a:endParaRPr lang="en-US" b="0" dirty="0" smtClean="0"/>
          </a:p>
          <a:p>
            <a:pPr>
              <a:spcBef>
                <a:spcPts val="600"/>
              </a:spcBef>
              <a:buFont typeface="Arial" pitchFamily="34" charset="0"/>
              <a:buChar char="•"/>
            </a:pPr>
            <a:r>
              <a:rPr lang="en-US" u="sng" dirty="0" smtClean="0"/>
              <a:t>Virtual hosting:</a:t>
            </a:r>
          </a:p>
          <a:p>
            <a:pPr>
              <a:spcBef>
                <a:spcPts val="600"/>
              </a:spcBef>
            </a:pPr>
            <a:r>
              <a:rPr lang="en-US" b="0" dirty="0" smtClean="0"/>
              <a:t>	two sites hosted at same IP address.</a:t>
            </a:r>
          </a:p>
          <a:p>
            <a:pPr>
              <a:spcBef>
                <a:spcPts val="1800"/>
              </a:spcBef>
            </a:pPr>
            <a:r>
              <a:rPr lang="en-US" b="0" dirty="0" smtClean="0"/>
              <a:t>	solution in </a:t>
            </a:r>
            <a:r>
              <a:rPr lang="en-US" sz="2000" b="0" dirty="0" smtClean="0"/>
              <a:t>TLS 1.1   </a:t>
            </a:r>
            <a:r>
              <a:rPr lang="en-US" sz="1600" b="0" dirty="0" smtClean="0"/>
              <a:t>(RFC 4366)</a:t>
            </a:r>
            <a:endParaRPr lang="en-US" sz="2000" b="0" dirty="0" smtClean="0"/>
          </a:p>
          <a:p>
            <a:pPr>
              <a:spcBef>
                <a:spcPts val="600"/>
              </a:spcBef>
            </a:pPr>
            <a:r>
              <a:rPr lang="en-US" sz="2000" b="0" dirty="0" smtClean="0"/>
              <a:t>		</a:t>
            </a:r>
            <a:r>
              <a:rPr lang="en-US" sz="2000" b="0" dirty="0" err="1" smtClean="0"/>
              <a:t>client_hello_extension</a:t>
            </a:r>
            <a:r>
              <a:rPr lang="en-US" sz="2000" b="0" dirty="0" smtClean="0"/>
              <a:t>:  </a:t>
            </a:r>
            <a:r>
              <a:rPr lang="en-US" sz="2000" b="0" dirty="0" err="1" smtClean="0"/>
              <a:t>server_name</a:t>
            </a:r>
            <a:r>
              <a:rPr lang="en-US" sz="2000" b="0" dirty="0" smtClean="0"/>
              <a:t>=cnn.com</a:t>
            </a:r>
          </a:p>
          <a:p>
            <a:pPr>
              <a:spcBef>
                <a:spcPts val="2000"/>
              </a:spcBef>
            </a:pPr>
            <a:r>
              <a:rPr lang="en-US" sz="2200" b="0" dirty="0" smtClean="0"/>
              <a:t>	implemented in FF2 and IE7 (vista)</a:t>
            </a:r>
            <a:endParaRPr lang="en-US" sz="2200" b="0" dirty="0"/>
          </a:p>
        </p:txBody>
      </p:sp>
      <p:grpSp>
        <p:nvGrpSpPr>
          <p:cNvPr id="15" name="Group 14"/>
          <p:cNvGrpSpPr/>
          <p:nvPr/>
        </p:nvGrpSpPr>
        <p:grpSpPr>
          <a:xfrm>
            <a:off x="4584333" y="1447800"/>
            <a:ext cx="4483467" cy="1740932"/>
            <a:chOff x="3352800" y="1676400"/>
            <a:chExt cx="4483467" cy="1740932"/>
          </a:xfrm>
        </p:grpSpPr>
        <p:sp>
          <p:nvSpPr>
            <p:cNvPr id="11" name="Rounded Rectangle 10"/>
            <p:cNvSpPr/>
            <p:nvPr/>
          </p:nvSpPr>
          <p:spPr bwMode="auto">
            <a:xfrm>
              <a:off x="3352800" y="2133600"/>
              <a:ext cx="2743200" cy="9906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pic>
          <p:nvPicPr>
            <p:cNvPr id="69634" name="Picture 2" descr="C:\Program Files\Microsoft Office\MEDIA\CAGCAT10\j0195384.wmf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flipH="1">
              <a:off x="3581400" y="2286000"/>
              <a:ext cx="669341" cy="683314"/>
            </a:xfrm>
            <a:prstGeom prst="rect">
              <a:avLst/>
            </a:prstGeom>
            <a:noFill/>
          </p:spPr>
        </p:pic>
        <p:sp>
          <p:nvSpPr>
            <p:cNvPr id="69635" name="tower"/>
            <p:cNvSpPr>
              <a:spLocks noEditPoints="1" noChangeArrowheads="1"/>
            </p:cNvSpPr>
            <p:nvPr/>
          </p:nvSpPr>
          <p:spPr bwMode="auto">
            <a:xfrm>
              <a:off x="5334000" y="2286000"/>
              <a:ext cx="381000" cy="685800"/>
            </a:xfrm>
            <a:custGeom>
              <a:avLst/>
              <a:gdLst>
                <a:gd name="T0" fmla="*/ 0 w 21600"/>
                <a:gd name="T1" fmla="*/ 2184 h 21600"/>
                <a:gd name="T2" fmla="*/ 6664 w 21600"/>
                <a:gd name="T3" fmla="*/ 0 h 21600"/>
                <a:gd name="T4" fmla="*/ 10800 w 21600"/>
                <a:gd name="T5" fmla="*/ 0 h 21600"/>
                <a:gd name="T6" fmla="*/ 21600 w 21600"/>
                <a:gd name="T7" fmla="*/ 0 h 21600"/>
                <a:gd name="T8" fmla="*/ 21600 w 21600"/>
                <a:gd name="T9" fmla="*/ 11649 h 21600"/>
                <a:gd name="T10" fmla="*/ 21600 w 21600"/>
                <a:gd name="T11" fmla="*/ 19416 h 21600"/>
                <a:gd name="T12" fmla="*/ 15166 w 21600"/>
                <a:gd name="T13" fmla="*/ 21600 h 21600"/>
                <a:gd name="T14" fmla="*/ 10570 w 21600"/>
                <a:gd name="T15" fmla="*/ 21600 h 21600"/>
                <a:gd name="T16" fmla="*/ 0 w 21600"/>
                <a:gd name="T17" fmla="*/ 21600 h 21600"/>
                <a:gd name="T18" fmla="*/ 0 w 21600"/>
                <a:gd name="T19" fmla="*/ 11528 h 21600"/>
                <a:gd name="T20" fmla="*/ 459 w 21600"/>
                <a:gd name="T21" fmla="*/ 22540 h 21600"/>
                <a:gd name="T22" fmla="*/ 21485 w 21600"/>
                <a:gd name="T23" fmla="*/ 270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 extrusionOk="0">
                  <a:moveTo>
                    <a:pt x="0" y="2184"/>
                  </a:moveTo>
                  <a:lnTo>
                    <a:pt x="6664" y="0"/>
                  </a:lnTo>
                  <a:lnTo>
                    <a:pt x="10800" y="0"/>
                  </a:lnTo>
                  <a:lnTo>
                    <a:pt x="21600" y="0"/>
                  </a:lnTo>
                  <a:lnTo>
                    <a:pt x="21600" y="11649"/>
                  </a:lnTo>
                  <a:lnTo>
                    <a:pt x="21600" y="19416"/>
                  </a:lnTo>
                  <a:lnTo>
                    <a:pt x="15166" y="21600"/>
                  </a:lnTo>
                  <a:lnTo>
                    <a:pt x="10570" y="21600"/>
                  </a:lnTo>
                  <a:lnTo>
                    <a:pt x="0" y="21600"/>
                  </a:lnTo>
                  <a:lnTo>
                    <a:pt x="0" y="11528"/>
                  </a:lnTo>
                  <a:lnTo>
                    <a:pt x="0" y="2184"/>
                  </a:lnTo>
                  <a:close/>
                </a:path>
                <a:path w="21600" h="21600" extrusionOk="0">
                  <a:moveTo>
                    <a:pt x="0" y="2184"/>
                  </a:moveTo>
                  <a:lnTo>
                    <a:pt x="0" y="2184"/>
                  </a:lnTo>
                  <a:lnTo>
                    <a:pt x="14706" y="2184"/>
                  </a:lnTo>
                  <a:lnTo>
                    <a:pt x="21600" y="0"/>
                  </a:lnTo>
                  <a:moveTo>
                    <a:pt x="0" y="2184"/>
                  </a:moveTo>
                  <a:lnTo>
                    <a:pt x="14706" y="2184"/>
                  </a:lnTo>
                  <a:lnTo>
                    <a:pt x="14706" y="5339"/>
                  </a:lnTo>
                  <a:lnTo>
                    <a:pt x="14706" y="17474"/>
                  </a:lnTo>
                  <a:lnTo>
                    <a:pt x="14706" y="21600"/>
                  </a:lnTo>
                  <a:moveTo>
                    <a:pt x="1149" y="3034"/>
                  </a:moveTo>
                  <a:lnTo>
                    <a:pt x="13328" y="3034"/>
                  </a:lnTo>
                  <a:lnTo>
                    <a:pt x="13328" y="3519"/>
                  </a:lnTo>
                  <a:lnTo>
                    <a:pt x="1149" y="3519"/>
                  </a:lnTo>
                  <a:lnTo>
                    <a:pt x="1149" y="3034"/>
                  </a:lnTo>
                  <a:moveTo>
                    <a:pt x="1149" y="4490"/>
                  </a:moveTo>
                  <a:lnTo>
                    <a:pt x="13328" y="4490"/>
                  </a:lnTo>
                  <a:lnTo>
                    <a:pt x="13328" y="4854"/>
                  </a:lnTo>
                  <a:lnTo>
                    <a:pt x="1149" y="4854"/>
                  </a:lnTo>
                  <a:lnTo>
                    <a:pt x="1149" y="4490"/>
                  </a:lnTo>
                  <a:moveTo>
                    <a:pt x="1149" y="5946"/>
                  </a:moveTo>
                  <a:lnTo>
                    <a:pt x="13328" y="5946"/>
                  </a:lnTo>
                  <a:lnTo>
                    <a:pt x="13328" y="6310"/>
                  </a:lnTo>
                  <a:lnTo>
                    <a:pt x="1149" y="6310"/>
                  </a:lnTo>
                  <a:lnTo>
                    <a:pt x="1149" y="5946"/>
                  </a:ln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636" name="server"/>
            <p:cNvSpPr>
              <a:spLocks noEditPoints="1" noChangeArrowheads="1"/>
            </p:cNvSpPr>
            <p:nvPr/>
          </p:nvSpPr>
          <p:spPr bwMode="auto">
            <a:xfrm>
              <a:off x="7145338" y="2362200"/>
              <a:ext cx="474662" cy="530225"/>
            </a:xfrm>
            <a:custGeom>
              <a:avLst/>
              <a:gdLst>
                <a:gd name="T0" fmla="*/ 0 w 21600"/>
                <a:gd name="T1" fmla="*/ 0 h 21600"/>
                <a:gd name="T2" fmla="*/ 10800 w 21600"/>
                <a:gd name="T3" fmla="*/ 0 h 21600"/>
                <a:gd name="T4" fmla="*/ 21600 w 21600"/>
                <a:gd name="T5" fmla="*/ 0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761 w 21600"/>
                <a:gd name="T17" fmla="*/ 22454 h 21600"/>
                <a:gd name="T18" fmla="*/ 21069 w 21600"/>
                <a:gd name="T19" fmla="*/ 2828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  <a:path w="21600" h="21600" extrusionOk="0">
                  <a:moveTo>
                    <a:pt x="1662" y="1709"/>
                  </a:moveTo>
                  <a:lnTo>
                    <a:pt x="9046" y="1709"/>
                  </a:lnTo>
                  <a:lnTo>
                    <a:pt x="9046" y="2331"/>
                  </a:lnTo>
                  <a:lnTo>
                    <a:pt x="1662" y="2331"/>
                  </a:lnTo>
                  <a:lnTo>
                    <a:pt x="1662" y="1709"/>
                  </a:lnTo>
                  <a:moveTo>
                    <a:pt x="0" y="4351"/>
                  </a:moveTo>
                  <a:lnTo>
                    <a:pt x="10892" y="4351"/>
                  </a:lnTo>
                  <a:lnTo>
                    <a:pt x="10892" y="14141"/>
                  </a:lnTo>
                  <a:lnTo>
                    <a:pt x="21600" y="14141"/>
                  </a:lnTo>
                  <a:moveTo>
                    <a:pt x="11631" y="1243"/>
                  </a:moveTo>
                  <a:lnTo>
                    <a:pt x="20492" y="1243"/>
                  </a:lnTo>
                  <a:lnTo>
                    <a:pt x="20492" y="1554"/>
                  </a:lnTo>
                  <a:lnTo>
                    <a:pt x="11631" y="1554"/>
                  </a:lnTo>
                  <a:lnTo>
                    <a:pt x="11631" y="1243"/>
                  </a:lnTo>
                  <a:moveTo>
                    <a:pt x="11631" y="3263"/>
                  </a:moveTo>
                  <a:lnTo>
                    <a:pt x="20492" y="3263"/>
                  </a:lnTo>
                  <a:lnTo>
                    <a:pt x="20492" y="3574"/>
                  </a:lnTo>
                  <a:lnTo>
                    <a:pt x="11631" y="3574"/>
                  </a:lnTo>
                  <a:lnTo>
                    <a:pt x="11631" y="3263"/>
                  </a:lnTo>
                  <a:moveTo>
                    <a:pt x="11631" y="6060"/>
                  </a:moveTo>
                  <a:lnTo>
                    <a:pt x="20492" y="6060"/>
                  </a:lnTo>
                  <a:lnTo>
                    <a:pt x="20492" y="6371"/>
                  </a:lnTo>
                  <a:lnTo>
                    <a:pt x="11631" y="6371"/>
                  </a:lnTo>
                  <a:lnTo>
                    <a:pt x="11631" y="6060"/>
                  </a:lnTo>
                  <a:moveTo>
                    <a:pt x="11631" y="8081"/>
                  </a:moveTo>
                  <a:lnTo>
                    <a:pt x="20308" y="8081"/>
                  </a:lnTo>
                  <a:lnTo>
                    <a:pt x="20308" y="8391"/>
                  </a:lnTo>
                  <a:lnTo>
                    <a:pt x="11631" y="8391"/>
                  </a:lnTo>
                  <a:lnTo>
                    <a:pt x="11631" y="8081"/>
                  </a:lnTo>
                  <a:moveTo>
                    <a:pt x="11631" y="4196"/>
                  </a:moveTo>
                  <a:lnTo>
                    <a:pt x="12369" y="4196"/>
                  </a:lnTo>
                  <a:lnTo>
                    <a:pt x="12369" y="4817"/>
                  </a:lnTo>
                  <a:lnTo>
                    <a:pt x="11631" y="4817"/>
                  </a:lnTo>
                  <a:lnTo>
                    <a:pt x="11631" y="4196"/>
                  </a:lnTo>
                  <a:moveTo>
                    <a:pt x="14400" y="4196"/>
                  </a:moveTo>
                  <a:lnTo>
                    <a:pt x="15138" y="4196"/>
                  </a:lnTo>
                  <a:lnTo>
                    <a:pt x="15138" y="4817"/>
                  </a:lnTo>
                  <a:lnTo>
                    <a:pt x="14400" y="4817"/>
                  </a:lnTo>
                  <a:lnTo>
                    <a:pt x="14400" y="4196"/>
                  </a:lnTo>
                  <a:moveTo>
                    <a:pt x="16985" y="4196"/>
                  </a:moveTo>
                  <a:lnTo>
                    <a:pt x="17723" y="4196"/>
                  </a:lnTo>
                  <a:lnTo>
                    <a:pt x="17723" y="4817"/>
                  </a:lnTo>
                  <a:lnTo>
                    <a:pt x="16985" y="4817"/>
                  </a:lnTo>
                  <a:lnTo>
                    <a:pt x="16985" y="4196"/>
                  </a:lnTo>
                  <a:moveTo>
                    <a:pt x="19754" y="4196"/>
                  </a:moveTo>
                  <a:lnTo>
                    <a:pt x="20492" y="4196"/>
                  </a:lnTo>
                  <a:lnTo>
                    <a:pt x="20492" y="4817"/>
                  </a:lnTo>
                  <a:lnTo>
                    <a:pt x="19754" y="4817"/>
                  </a:lnTo>
                  <a:lnTo>
                    <a:pt x="19754" y="4196"/>
                  </a:lnTo>
                  <a:moveTo>
                    <a:pt x="11631" y="9635"/>
                  </a:moveTo>
                  <a:lnTo>
                    <a:pt x="12369" y="9635"/>
                  </a:lnTo>
                  <a:lnTo>
                    <a:pt x="12369" y="10256"/>
                  </a:lnTo>
                  <a:lnTo>
                    <a:pt x="11631" y="10256"/>
                  </a:lnTo>
                  <a:lnTo>
                    <a:pt x="11631" y="9635"/>
                  </a:lnTo>
                  <a:moveTo>
                    <a:pt x="14400" y="9635"/>
                  </a:moveTo>
                  <a:lnTo>
                    <a:pt x="15138" y="9635"/>
                  </a:lnTo>
                  <a:lnTo>
                    <a:pt x="15138" y="10256"/>
                  </a:lnTo>
                  <a:lnTo>
                    <a:pt x="14400" y="10256"/>
                  </a:lnTo>
                  <a:lnTo>
                    <a:pt x="14400" y="9635"/>
                  </a:lnTo>
                  <a:moveTo>
                    <a:pt x="16985" y="9635"/>
                  </a:moveTo>
                  <a:lnTo>
                    <a:pt x="17723" y="9635"/>
                  </a:lnTo>
                  <a:lnTo>
                    <a:pt x="17723" y="10256"/>
                  </a:lnTo>
                  <a:lnTo>
                    <a:pt x="16985" y="10256"/>
                  </a:lnTo>
                  <a:lnTo>
                    <a:pt x="16985" y="9635"/>
                  </a:lnTo>
                  <a:moveTo>
                    <a:pt x="19754" y="9635"/>
                  </a:moveTo>
                  <a:lnTo>
                    <a:pt x="20492" y="9635"/>
                  </a:lnTo>
                  <a:lnTo>
                    <a:pt x="20492" y="10256"/>
                  </a:lnTo>
                  <a:lnTo>
                    <a:pt x="19754" y="10256"/>
                  </a:lnTo>
                  <a:lnTo>
                    <a:pt x="19754" y="9635"/>
                  </a:lnTo>
                  <a:moveTo>
                    <a:pt x="10892" y="14141"/>
                  </a:moveTo>
                  <a:lnTo>
                    <a:pt x="10892" y="15384"/>
                  </a:lnTo>
                  <a:lnTo>
                    <a:pt x="10892" y="20046"/>
                  </a:lnTo>
                  <a:lnTo>
                    <a:pt x="10892" y="21600"/>
                  </a:lnTo>
                  <a:lnTo>
                    <a:pt x="10892" y="14141"/>
                  </a:lnTo>
                  <a:moveTo>
                    <a:pt x="10892" y="4351"/>
                  </a:moveTo>
                  <a:lnTo>
                    <a:pt x="10892" y="3574"/>
                  </a:lnTo>
                  <a:lnTo>
                    <a:pt x="10892" y="932"/>
                  </a:lnTo>
                  <a:lnTo>
                    <a:pt x="10892" y="0"/>
                  </a:lnTo>
                  <a:lnTo>
                    <a:pt x="10892" y="4351"/>
                  </a:ln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 bwMode="auto">
            <a:xfrm>
              <a:off x="4343400" y="2590800"/>
              <a:ext cx="838200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arrow" w="med" len="med"/>
            </a:ln>
            <a:effectLst/>
          </p:spPr>
        </p:cxnSp>
        <p:cxnSp>
          <p:nvCxnSpPr>
            <p:cNvPr id="10" name="Straight Arrow Connector 9"/>
            <p:cNvCxnSpPr/>
            <p:nvPr/>
          </p:nvCxnSpPr>
          <p:spPr bwMode="auto">
            <a:xfrm>
              <a:off x="5867400" y="2590801"/>
              <a:ext cx="1103026" cy="207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arrow" w="med" len="med"/>
            </a:ln>
            <a:effectLst/>
          </p:spPr>
        </p:cxnSp>
        <p:sp>
          <p:nvSpPr>
            <p:cNvPr id="12" name="TextBox 11"/>
            <p:cNvSpPr txBox="1"/>
            <p:nvPr/>
          </p:nvSpPr>
          <p:spPr>
            <a:xfrm>
              <a:off x="5211580" y="1676400"/>
              <a:ext cx="74892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800" dirty="0" smtClean="0">
                  <a:latin typeface="+mn-lt"/>
                </a:rPr>
                <a:t>web</a:t>
              </a:r>
              <a:br>
                <a:rPr lang="en-US" sz="1800" dirty="0" smtClean="0">
                  <a:latin typeface="+mn-lt"/>
                </a:rPr>
              </a:br>
              <a:r>
                <a:rPr lang="en-US" sz="1800" dirty="0" smtClean="0">
                  <a:latin typeface="+mn-lt"/>
                </a:rPr>
                <a:t>proxy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010400" y="1808202"/>
              <a:ext cx="82586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800" dirty="0" smtClean="0">
                  <a:latin typeface="+mn-lt"/>
                </a:rPr>
                <a:t>web</a:t>
              </a:r>
              <a:br>
                <a:rPr lang="en-US" sz="1800" dirty="0" smtClean="0">
                  <a:latin typeface="+mn-lt"/>
                </a:rPr>
              </a:br>
              <a:r>
                <a:rPr lang="en-US" sz="1800" dirty="0" smtClean="0">
                  <a:latin typeface="+mn-lt"/>
                </a:rPr>
                <a:t>server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57600" y="3048000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+mn-lt"/>
                </a:rPr>
                <a:t>corporate network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162641" y="4267200"/>
            <a:ext cx="981359" cy="1838806"/>
            <a:chOff x="8162641" y="4419600"/>
            <a:chExt cx="981359" cy="1838806"/>
          </a:xfrm>
        </p:grpSpPr>
        <p:grpSp>
          <p:nvGrpSpPr>
            <p:cNvPr id="22" name="Group 21"/>
            <p:cNvGrpSpPr/>
            <p:nvPr/>
          </p:nvGrpSpPr>
          <p:grpSpPr>
            <a:xfrm>
              <a:off x="8238841" y="4419600"/>
              <a:ext cx="825867" cy="1066800"/>
              <a:chOff x="8229600" y="4419600"/>
              <a:chExt cx="825867" cy="1066800"/>
            </a:xfrm>
          </p:grpSpPr>
          <p:sp>
            <p:nvSpPr>
              <p:cNvPr id="20" name="server"/>
              <p:cNvSpPr>
                <a:spLocks noEditPoints="1" noChangeArrowheads="1"/>
              </p:cNvSpPr>
              <p:nvPr/>
            </p:nvSpPr>
            <p:spPr bwMode="auto">
              <a:xfrm>
                <a:off x="8382000" y="4956175"/>
                <a:ext cx="474662" cy="530225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761 w 21600"/>
                  <a:gd name="T17" fmla="*/ 22454 h 21600"/>
                  <a:gd name="T18" fmla="*/ 21069 w 21600"/>
                  <a:gd name="T19" fmla="*/ 28282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  <a:path w="21600" h="21600" extrusionOk="0">
                    <a:moveTo>
                      <a:pt x="1662" y="1709"/>
                    </a:moveTo>
                    <a:lnTo>
                      <a:pt x="9046" y="1709"/>
                    </a:lnTo>
                    <a:lnTo>
                      <a:pt x="9046" y="2331"/>
                    </a:lnTo>
                    <a:lnTo>
                      <a:pt x="1662" y="2331"/>
                    </a:lnTo>
                    <a:lnTo>
                      <a:pt x="1662" y="1709"/>
                    </a:lnTo>
                    <a:moveTo>
                      <a:pt x="0" y="4351"/>
                    </a:moveTo>
                    <a:lnTo>
                      <a:pt x="10892" y="4351"/>
                    </a:lnTo>
                    <a:lnTo>
                      <a:pt x="10892" y="14141"/>
                    </a:lnTo>
                    <a:lnTo>
                      <a:pt x="21600" y="14141"/>
                    </a:lnTo>
                    <a:moveTo>
                      <a:pt x="11631" y="1243"/>
                    </a:moveTo>
                    <a:lnTo>
                      <a:pt x="20492" y="1243"/>
                    </a:lnTo>
                    <a:lnTo>
                      <a:pt x="20492" y="1554"/>
                    </a:lnTo>
                    <a:lnTo>
                      <a:pt x="11631" y="1554"/>
                    </a:lnTo>
                    <a:lnTo>
                      <a:pt x="11631" y="1243"/>
                    </a:lnTo>
                    <a:moveTo>
                      <a:pt x="11631" y="3263"/>
                    </a:moveTo>
                    <a:lnTo>
                      <a:pt x="20492" y="3263"/>
                    </a:lnTo>
                    <a:lnTo>
                      <a:pt x="20492" y="3574"/>
                    </a:lnTo>
                    <a:lnTo>
                      <a:pt x="11631" y="3574"/>
                    </a:lnTo>
                    <a:lnTo>
                      <a:pt x="11631" y="3263"/>
                    </a:lnTo>
                    <a:moveTo>
                      <a:pt x="11631" y="6060"/>
                    </a:moveTo>
                    <a:lnTo>
                      <a:pt x="20492" y="6060"/>
                    </a:lnTo>
                    <a:lnTo>
                      <a:pt x="20492" y="6371"/>
                    </a:lnTo>
                    <a:lnTo>
                      <a:pt x="11631" y="6371"/>
                    </a:lnTo>
                    <a:lnTo>
                      <a:pt x="11631" y="6060"/>
                    </a:lnTo>
                    <a:moveTo>
                      <a:pt x="11631" y="8081"/>
                    </a:moveTo>
                    <a:lnTo>
                      <a:pt x="20308" y="8081"/>
                    </a:lnTo>
                    <a:lnTo>
                      <a:pt x="20308" y="8391"/>
                    </a:lnTo>
                    <a:lnTo>
                      <a:pt x="11631" y="8391"/>
                    </a:lnTo>
                    <a:lnTo>
                      <a:pt x="11631" y="8081"/>
                    </a:lnTo>
                    <a:moveTo>
                      <a:pt x="11631" y="4196"/>
                    </a:moveTo>
                    <a:lnTo>
                      <a:pt x="12369" y="4196"/>
                    </a:lnTo>
                    <a:lnTo>
                      <a:pt x="12369" y="4817"/>
                    </a:lnTo>
                    <a:lnTo>
                      <a:pt x="11631" y="4817"/>
                    </a:lnTo>
                    <a:lnTo>
                      <a:pt x="11631" y="4196"/>
                    </a:lnTo>
                    <a:moveTo>
                      <a:pt x="14400" y="4196"/>
                    </a:moveTo>
                    <a:lnTo>
                      <a:pt x="15138" y="4196"/>
                    </a:lnTo>
                    <a:lnTo>
                      <a:pt x="15138" y="4817"/>
                    </a:lnTo>
                    <a:lnTo>
                      <a:pt x="14400" y="4817"/>
                    </a:lnTo>
                    <a:lnTo>
                      <a:pt x="14400" y="4196"/>
                    </a:lnTo>
                    <a:moveTo>
                      <a:pt x="16985" y="4196"/>
                    </a:moveTo>
                    <a:lnTo>
                      <a:pt x="17723" y="4196"/>
                    </a:lnTo>
                    <a:lnTo>
                      <a:pt x="17723" y="4817"/>
                    </a:lnTo>
                    <a:lnTo>
                      <a:pt x="16985" y="4817"/>
                    </a:lnTo>
                    <a:lnTo>
                      <a:pt x="16985" y="4196"/>
                    </a:lnTo>
                    <a:moveTo>
                      <a:pt x="19754" y="4196"/>
                    </a:moveTo>
                    <a:lnTo>
                      <a:pt x="20492" y="4196"/>
                    </a:lnTo>
                    <a:lnTo>
                      <a:pt x="20492" y="4817"/>
                    </a:lnTo>
                    <a:lnTo>
                      <a:pt x="19754" y="4817"/>
                    </a:lnTo>
                    <a:lnTo>
                      <a:pt x="19754" y="4196"/>
                    </a:lnTo>
                    <a:moveTo>
                      <a:pt x="11631" y="9635"/>
                    </a:moveTo>
                    <a:lnTo>
                      <a:pt x="12369" y="9635"/>
                    </a:lnTo>
                    <a:lnTo>
                      <a:pt x="12369" y="10256"/>
                    </a:lnTo>
                    <a:lnTo>
                      <a:pt x="11631" y="10256"/>
                    </a:lnTo>
                    <a:lnTo>
                      <a:pt x="11631" y="9635"/>
                    </a:lnTo>
                    <a:moveTo>
                      <a:pt x="14400" y="9635"/>
                    </a:moveTo>
                    <a:lnTo>
                      <a:pt x="15138" y="9635"/>
                    </a:lnTo>
                    <a:lnTo>
                      <a:pt x="15138" y="10256"/>
                    </a:lnTo>
                    <a:lnTo>
                      <a:pt x="14400" y="10256"/>
                    </a:lnTo>
                    <a:lnTo>
                      <a:pt x="14400" y="9635"/>
                    </a:lnTo>
                    <a:moveTo>
                      <a:pt x="16985" y="9635"/>
                    </a:moveTo>
                    <a:lnTo>
                      <a:pt x="17723" y="9635"/>
                    </a:lnTo>
                    <a:lnTo>
                      <a:pt x="17723" y="10256"/>
                    </a:lnTo>
                    <a:lnTo>
                      <a:pt x="16985" y="10256"/>
                    </a:lnTo>
                    <a:lnTo>
                      <a:pt x="16985" y="9635"/>
                    </a:lnTo>
                    <a:moveTo>
                      <a:pt x="19754" y="9635"/>
                    </a:moveTo>
                    <a:lnTo>
                      <a:pt x="20492" y="9635"/>
                    </a:lnTo>
                    <a:lnTo>
                      <a:pt x="20492" y="10256"/>
                    </a:lnTo>
                    <a:lnTo>
                      <a:pt x="19754" y="10256"/>
                    </a:lnTo>
                    <a:lnTo>
                      <a:pt x="19754" y="9635"/>
                    </a:lnTo>
                    <a:moveTo>
                      <a:pt x="10892" y="14141"/>
                    </a:moveTo>
                    <a:lnTo>
                      <a:pt x="10892" y="15384"/>
                    </a:lnTo>
                    <a:lnTo>
                      <a:pt x="10892" y="20046"/>
                    </a:lnTo>
                    <a:lnTo>
                      <a:pt x="10892" y="21600"/>
                    </a:lnTo>
                    <a:lnTo>
                      <a:pt x="10892" y="14141"/>
                    </a:lnTo>
                    <a:moveTo>
                      <a:pt x="10892" y="4351"/>
                    </a:moveTo>
                    <a:lnTo>
                      <a:pt x="10892" y="3574"/>
                    </a:lnTo>
                    <a:lnTo>
                      <a:pt x="10892" y="932"/>
                    </a:lnTo>
                    <a:lnTo>
                      <a:pt x="10892" y="0"/>
                    </a:lnTo>
                    <a:lnTo>
                      <a:pt x="10892" y="4351"/>
                    </a:lnTo>
                  </a:path>
                </a:pathLst>
              </a:custGeom>
              <a:solidFill>
                <a:srgbClr val="FFFF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229600" y="4419600"/>
                <a:ext cx="82586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ts val="1800"/>
                  </a:lnSpc>
                </a:pPr>
                <a:r>
                  <a:rPr lang="en-US" sz="1800" dirty="0" smtClean="0">
                    <a:latin typeface="+mn-lt"/>
                  </a:rPr>
                  <a:t>web</a:t>
                </a:r>
                <a:br>
                  <a:rPr lang="en-US" sz="1800" dirty="0" smtClean="0">
                    <a:latin typeface="+mn-lt"/>
                  </a:rPr>
                </a:br>
                <a:r>
                  <a:rPr lang="en-US" sz="1800" dirty="0" smtClean="0">
                    <a:latin typeface="+mn-lt"/>
                  </a:rPr>
                  <a:t>server</a:t>
                </a: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8162641" y="5486400"/>
              <a:ext cx="981359" cy="7720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>
                  <a:latin typeface="+mn-lt"/>
                </a:rPr>
                <a:t>cert</a:t>
              </a:r>
              <a:r>
                <a:rPr lang="en-US" sz="2000" baseline="-25000" dirty="0" err="1" smtClean="0">
                  <a:latin typeface="+mn-lt"/>
                </a:rPr>
                <a:t>CNN</a:t>
              </a:r>
              <a:endParaRPr lang="en-US" sz="2000" baseline="-25000" dirty="0" smtClean="0">
                <a:latin typeface="+mn-lt"/>
              </a:endParaRPr>
            </a:p>
            <a:p>
              <a:pPr>
                <a:spcBef>
                  <a:spcPts val="500"/>
                </a:spcBef>
              </a:pPr>
              <a:r>
                <a:rPr lang="en-US" sz="2000" dirty="0" err="1" smtClean="0">
                  <a:latin typeface="+mn-lt"/>
                </a:rPr>
                <a:t>cert</a:t>
              </a:r>
              <a:r>
                <a:rPr lang="en-US" sz="2000" baseline="-25000" dirty="0" err="1" smtClean="0">
                  <a:latin typeface="+mn-lt"/>
                </a:rPr>
                <a:t>FOX</a:t>
              </a:r>
              <a:endParaRPr lang="en-US" sz="2000" dirty="0" smtClean="0">
                <a:latin typeface="+mn-lt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126480" y="4598610"/>
            <a:ext cx="2255520" cy="400110"/>
            <a:chOff x="6126480" y="4751010"/>
            <a:chExt cx="2255520" cy="400110"/>
          </a:xfrm>
        </p:grpSpPr>
        <p:cxnSp>
          <p:nvCxnSpPr>
            <p:cNvPr id="25" name="Straight Arrow Connector 24"/>
            <p:cNvCxnSpPr/>
            <p:nvPr/>
          </p:nvCxnSpPr>
          <p:spPr bwMode="auto">
            <a:xfrm>
              <a:off x="6126480" y="5074920"/>
              <a:ext cx="2255520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6141720" y="4751010"/>
              <a:ext cx="14125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n-lt"/>
                </a:rPr>
                <a:t>client-hello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096000" y="5151120"/>
            <a:ext cx="2209800" cy="400110"/>
            <a:chOff x="6096000" y="5303520"/>
            <a:chExt cx="2209800" cy="400110"/>
          </a:xfrm>
        </p:grpSpPr>
        <p:cxnSp>
          <p:nvCxnSpPr>
            <p:cNvPr id="29" name="Straight Arrow Connector 28"/>
            <p:cNvCxnSpPr/>
            <p:nvPr/>
          </p:nvCxnSpPr>
          <p:spPr bwMode="auto">
            <a:xfrm rot="10800000">
              <a:off x="6096000" y="5366068"/>
              <a:ext cx="2209800" cy="1365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1" name="TextBox 30"/>
            <p:cNvSpPr txBox="1"/>
            <p:nvPr/>
          </p:nvSpPr>
          <p:spPr>
            <a:xfrm>
              <a:off x="6126480" y="5303520"/>
              <a:ext cx="19062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n-lt"/>
                </a:rPr>
                <a:t>server-cert ???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HTTPS not used for all web traffic?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Slows down web servers</a:t>
            </a:r>
          </a:p>
          <a:p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Breaks Internet caching</a:t>
            </a:r>
          </a:p>
          <a:p>
            <a:pPr lvl="2">
              <a:buFont typeface="Arial" pitchFamily="34" charset="0"/>
              <a:buChar char="•"/>
            </a:pPr>
            <a:r>
              <a:rPr lang="en-US" sz="2400" b="0" dirty="0" smtClean="0"/>
              <a:t>ISPs cannot cache HTTPS traffic</a:t>
            </a:r>
          </a:p>
          <a:p>
            <a:pPr lvl="2">
              <a:buFont typeface="Arial" pitchFamily="34" charset="0"/>
              <a:buChar char="•"/>
            </a:pPr>
            <a:r>
              <a:rPr lang="en-US" sz="2400" b="0" dirty="0" smtClean="0"/>
              <a:t>Results in increased traffic at web site</a:t>
            </a:r>
          </a:p>
          <a:p>
            <a:pPr lvl="2">
              <a:buFont typeface="Arial" pitchFamily="34" charset="0"/>
              <a:buChar char="•"/>
            </a:pPr>
            <a:endParaRPr lang="en-US" sz="2400" b="0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Incompatible with virtual hosting  </a:t>
            </a:r>
            <a:r>
              <a:rPr lang="en-US" sz="2000" b="0" dirty="0" smtClean="0"/>
              <a:t>(older browsers)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HTTPS in the Browser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lock icon:    SSL indicator</a:t>
            </a:r>
          </a:p>
        </p:txBody>
      </p:sp>
      <p:sp>
        <p:nvSpPr>
          <p:cNvPr id="21509" name="Content Placeholder 10"/>
          <p:cNvSpPr>
            <a:spLocks noGrp="1"/>
          </p:cNvSpPr>
          <p:nvPr>
            <p:ph idx="1"/>
          </p:nvPr>
        </p:nvSpPr>
        <p:spPr>
          <a:xfrm>
            <a:off x="685800" y="2438400"/>
            <a:ext cx="8229600" cy="3886200"/>
          </a:xfrm>
        </p:spPr>
        <p:txBody>
          <a:bodyPr/>
          <a:lstStyle/>
          <a:p>
            <a:r>
              <a:rPr lang="en-US" u="sng" dirty="0" smtClean="0"/>
              <a:t>Intended goal</a:t>
            </a:r>
            <a:r>
              <a:rPr lang="en-US" dirty="0" smtClean="0"/>
              <a:t>:</a:t>
            </a:r>
          </a:p>
          <a:p>
            <a:pPr lvl="1">
              <a:spcBef>
                <a:spcPts val="1200"/>
              </a:spcBef>
              <a:buFont typeface="Arial" charset="0"/>
              <a:buChar char="•"/>
            </a:pPr>
            <a:r>
              <a:rPr lang="en-US" dirty="0" smtClean="0"/>
              <a:t>Provide user with identity of page origin</a:t>
            </a:r>
          </a:p>
          <a:p>
            <a:pPr lvl="1">
              <a:spcBef>
                <a:spcPts val="600"/>
              </a:spcBef>
              <a:buFont typeface="Arial" charset="0"/>
              <a:buChar char="•"/>
            </a:pPr>
            <a:r>
              <a:rPr lang="en-US" dirty="0" smtClean="0"/>
              <a:t>Indicate to user that page contents were not </a:t>
            </a:r>
            <a:br>
              <a:rPr lang="en-US" dirty="0" smtClean="0"/>
            </a:br>
            <a:r>
              <a:rPr lang="en-US" dirty="0" smtClean="0"/>
              <a:t>viewed or modified by a </a:t>
            </a:r>
            <a:r>
              <a:rPr lang="en-US" b="1" dirty="0" smtClean="0"/>
              <a:t>network attacker</a:t>
            </a:r>
          </a:p>
          <a:p>
            <a:pPr>
              <a:spcBef>
                <a:spcPts val="2400"/>
              </a:spcBef>
            </a:pPr>
            <a:r>
              <a:rPr lang="en-US" u="sng" dirty="0" smtClean="0"/>
              <a:t>In reality</a:t>
            </a:r>
            <a:r>
              <a:rPr lang="en-US" dirty="0" smtClean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Origin ID is not always helpful   </a:t>
            </a:r>
          </a:p>
          <a:p>
            <a:pPr lvl="2">
              <a:spcBef>
                <a:spcPts val="300"/>
              </a:spcBef>
            </a:pPr>
            <a:r>
              <a:rPr lang="en-US" dirty="0" smtClean="0"/>
              <a:t>example:   Stanford HR is hosted at  BenefitsCenter.com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Many other problems   </a:t>
            </a:r>
            <a:r>
              <a:rPr lang="en-US" sz="2000" dirty="0" smtClean="0"/>
              <a:t>(next few slides)</a:t>
            </a:r>
            <a:endParaRPr lang="en-US" dirty="0" smtClean="0"/>
          </a:p>
        </p:txBody>
      </p:sp>
      <p:pic>
        <p:nvPicPr>
          <p:cNvPr id="21510" name="Picture 4"/>
          <p:cNvPicPr>
            <a:picLocks noChangeAspect="1" noChangeArrowheads="1"/>
          </p:cNvPicPr>
          <p:nvPr/>
        </p:nvPicPr>
        <p:blipFill>
          <a:blip r:embed="rId3"/>
          <a:srcRect r="33815" b="88667"/>
          <a:stretch>
            <a:fillRect/>
          </a:stretch>
        </p:blipFill>
        <p:spPr bwMode="auto">
          <a:xfrm>
            <a:off x="1524000" y="1143000"/>
            <a:ext cx="564515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Oval 12"/>
          <p:cNvSpPr/>
          <p:nvPr/>
        </p:nvSpPr>
        <p:spPr bwMode="auto">
          <a:xfrm>
            <a:off x="5867400" y="1447800"/>
            <a:ext cx="457200" cy="53340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+mn-lt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2743200" y="1447800"/>
            <a:ext cx="685800" cy="53340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+mn-lt"/>
            </a:endParaRPr>
          </a:p>
        </p:txBody>
      </p:sp>
      <p:pic>
        <p:nvPicPr>
          <p:cNvPr id="21513" name="Picture 16" descr="evil-route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91400" y="2514600"/>
            <a:ext cx="1263650" cy="92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is the (basic) lock icon displayed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971800"/>
            <a:ext cx="7772400" cy="3733800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All elements on the page fetched using HTTPS</a:t>
            </a:r>
          </a:p>
          <a:p>
            <a:r>
              <a:rPr lang="en-US" dirty="0" smtClean="0"/>
              <a:t>				</a:t>
            </a:r>
            <a:r>
              <a:rPr lang="en-US" sz="2000" b="0" dirty="0" smtClean="0"/>
              <a:t>(with some exceptions)</a:t>
            </a:r>
            <a:endParaRPr lang="en-US" dirty="0" smtClean="0"/>
          </a:p>
          <a:p>
            <a:pPr>
              <a:spcBef>
                <a:spcPts val="3400"/>
              </a:spcBef>
              <a:buFont typeface="Arial" pitchFamily="34" charset="0"/>
              <a:buChar char="•"/>
            </a:pPr>
            <a:r>
              <a:rPr lang="en-US" dirty="0" smtClean="0"/>
              <a:t>For all elements:</a:t>
            </a:r>
          </a:p>
          <a:p>
            <a:pPr lvl="2">
              <a:spcBef>
                <a:spcPts val="1000"/>
              </a:spcBef>
              <a:buFont typeface="Arial" pitchFamily="34" charset="0"/>
              <a:buChar char="•"/>
            </a:pPr>
            <a:r>
              <a:rPr lang="en-US" sz="2400" b="0" dirty="0" smtClean="0"/>
              <a:t>HTTPS cert issued by a CA trusted by browser</a:t>
            </a:r>
          </a:p>
          <a:p>
            <a:pPr lvl="2">
              <a:spcBef>
                <a:spcPts val="1000"/>
              </a:spcBef>
              <a:buFont typeface="Arial" pitchFamily="34" charset="0"/>
              <a:buChar char="•"/>
            </a:pPr>
            <a:r>
              <a:rPr lang="en-US" sz="2400" b="0" dirty="0" smtClean="0"/>
              <a:t>HTTPS cert is valid   (e.g. not expired)</a:t>
            </a:r>
          </a:p>
          <a:p>
            <a:pPr lvl="2">
              <a:spcBef>
                <a:spcPts val="1000"/>
              </a:spcBef>
              <a:buFont typeface="Arial" pitchFamily="34" charset="0"/>
              <a:buChar char="•"/>
            </a:pPr>
            <a:r>
              <a:rPr lang="en-US" sz="2400" b="0" dirty="0" err="1" smtClean="0"/>
              <a:t>CommonName</a:t>
            </a:r>
            <a:r>
              <a:rPr lang="en-US" sz="2400" b="0" dirty="0" smtClean="0"/>
              <a:t> in cert matches domain in URL</a:t>
            </a:r>
          </a:p>
          <a:p>
            <a:pPr lvl="2">
              <a:buFont typeface="Arial" pitchFamily="34" charset="0"/>
              <a:buChar char="•"/>
            </a:pPr>
            <a:endParaRPr lang="en-US" sz="2400" b="0" dirty="0" smtClean="0"/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 r="33815" b="88667"/>
          <a:stretch>
            <a:fillRect/>
          </a:stretch>
        </p:blipFill>
        <p:spPr bwMode="auto">
          <a:xfrm>
            <a:off x="1524000" y="1600200"/>
            <a:ext cx="564515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/>
          <p:nvPr/>
        </p:nvSpPr>
        <p:spPr bwMode="auto">
          <a:xfrm>
            <a:off x="5867400" y="1905000"/>
            <a:ext cx="457200" cy="53340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+mn-lt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743200" y="1905000"/>
            <a:ext cx="685800" cy="53340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lock UI:    help users authenticate site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685800" y="1905000"/>
            <a:ext cx="1524000" cy="685800"/>
          </a:xfrm>
        </p:spPr>
        <p:txBody>
          <a:bodyPr/>
          <a:lstStyle/>
          <a:p>
            <a:r>
              <a:rPr lang="en-US" smtClean="0"/>
              <a:t>IE7:</a:t>
            </a:r>
          </a:p>
        </p:txBody>
      </p:sp>
      <p:pic>
        <p:nvPicPr>
          <p:cNvPr id="22534" name="Picture 4"/>
          <p:cNvPicPr>
            <a:picLocks noChangeAspect="1" noChangeArrowheads="1"/>
          </p:cNvPicPr>
          <p:nvPr/>
        </p:nvPicPr>
        <p:blipFill>
          <a:blip r:embed="rId2"/>
          <a:srcRect r="33815" b="88667"/>
          <a:stretch>
            <a:fillRect/>
          </a:stretch>
        </p:blipFill>
        <p:spPr bwMode="auto">
          <a:xfrm>
            <a:off x="1752600" y="1828800"/>
            <a:ext cx="564515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val 8"/>
          <p:cNvSpPr/>
          <p:nvPr/>
        </p:nvSpPr>
        <p:spPr bwMode="auto">
          <a:xfrm>
            <a:off x="6096000" y="2133600"/>
            <a:ext cx="457200" cy="53340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+mn-lt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2971800" y="2133600"/>
            <a:ext cx="685800" cy="53340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+mn-lt"/>
            </a:endParaRPr>
          </a:p>
        </p:txBody>
      </p:sp>
      <p:pic>
        <p:nvPicPr>
          <p:cNvPr id="22537" name="Picture 6"/>
          <p:cNvPicPr>
            <a:picLocks noChangeAspect="1" noChangeArrowheads="1"/>
          </p:cNvPicPr>
          <p:nvPr/>
        </p:nvPicPr>
        <p:blipFill>
          <a:blip r:embed="rId3"/>
          <a:srcRect l="7813" t="14584" r="31250" b="51042"/>
          <a:stretch>
            <a:fillRect/>
          </a:stretch>
        </p:blipFill>
        <p:spPr bwMode="auto">
          <a:xfrm>
            <a:off x="1752600" y="2971800"/>
            <a:ext cx="59436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lock UI:    help users authenticate site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228600" y="1676400"/>
            <a:ext cx="1676400" cy="685800"/>
          </a:xfrm>
        </p:spPr>
        <p:txBody>
          <a:bodyPr/>
          <a:lstStyle/>
          <a:p>
            <a:r>
              <a:rPr lang="en-US" smtClean="0"/>
              <a:t>Firefox 3: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7115175" y="2743200"/>
            <a:ext cx="457200" cy="533400"/>
          </a:xfrm>
          <a:prstGeom prst="ellipse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+mn-lt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3990975" y="2743200"/>
            <a:ext cx="685800" cy="533400"/>
          </a:xfrm>
          <a:prstGeom prst="ellipse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+mn-lt"/>
            </a:endParaRPr>
          </a:p>
        </p:txBody>
      </p:sp>
      <p:pic>
        <p:nvPicPr>
          <p:cNvPr id="23560" name="Picture 2"/>
          <p:cNvPicPr>
            <a:picLocks noChangeAspect="1" noChangeArrowheads="1"/>
          </p:cNvPicPr>
          <p:nvPr/>
        </p:nvPicPr>
        <p:blipFill>
          <a:blip r:embed="rId3"/>
          <a:srcRect l="21681" b="73810"/>
          <a:stretch>
            <a:fillRect/>
          </a:stretch>
        </p:blipFill>
        <p:spPr bwMode="auto">
          <a:xfrm>
            <a:off x="3609975" y="2590800"/>
            <a:ext cx="505777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1" name="Picture 3"/>
          <p:cNvPicPr>
            <a:picLocks noChangeAspect="1" noChangeArrowheads="1"/>
          </p:cNvPicPr>
          <p:nvPr/>
        </p:nvPicPr>
        <p:blipFill>
          <a:blip r:embed="rId4"/>
          <a:srcRect l="21239" b="73810"/>
          <a:stretch>
            <a:fillRect/>
          </a:stretch>
        </p:blipFill>
        <p:spPr bwMode="auto">
          <a:xfrm>
            <a:off x="3600450" y="1524000"/>
            <a:ext cx="508635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2590800" y="2819400"/>
            <a:ext cx="839788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latin typeface="+mn-lt"/>
              </a:rPr>
              <a:t>(SSL)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33613" y="1752600"/>
            <a:ext cx="1195387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latin typeface="+mn-lt"/>
              </a:rPr>
              <a:t>(no SSL)</a:t>
            </a:r>
          </a:p>
        </p:txBody>
      </p:sp>
      <p:pic>
        <p:nvPicPr>
          <p:cNvPr id="23564" name="Picture 4"/>
          <p:cNvPicPr>
            <a:picLocks noChangeAspect="1" noChangeArrowheads="1"/>
          </p:cNvPicPr>
          <p:nvPr/>
        </p:nvPicPr>
        <p:blipFill>
          <a:blip r:embed="rId5"/>
          <a:srcRect l="61800" t="88095"/>
          <a:stretch>
            <a:fillRect/>
          </a:stretch>
        </p:blipFill>
        <p:spPr bwMode="auto">
          <a:xfrm>
            <a:off x="6200775" y="3581400"/>
            <a:ext cx="24669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Oval 14"/>
          <p:cNvSpPr/>
          <p:nvPr/>
        </p:nvSpPr>
        <p:spPr bwMode="auto">
          <a:xfrm>
            <a:off x="3990975" y="2941638"/>
            <a:ext cx="944563" cy="533400"/>
          </a:xfrm>
          <a:prstGeom prst="ellipse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+mn-lt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7937500" y="3505200"/>
            <a:ext cx="457200" cy="533400"/>
          </a:xfrm>
          <a:prstGeom prst="ellipse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+mn-lt"/>
            </a:endParaRPr>
          </a:p>
        </p:txBody>
      </p:sp>
      <p:pic>
        <p:nvPicPr>
          <p:cNvPr id="23567" name="Picture 5"/>
          <p:cNvPicPr>
            <a:picLocks noChangeAspect="1" noChangeArrowheads="1"/>
          </p:cNvPicPr>
          <p:nvPr/>
        </p:nvPicPr>
        <p:blipFill>
          <a:blip r:embed="rId6"/>
          <a:srcRect l="17188" r="40625" b="64583"/>
          <a:stretch>
            <a:fillRect/>
          </a:stretch>
        </p:blipFill>
        <p:spPr bwMode="auto">
          <a:xfrm>
            <a:off x="990600" y="3657600"/>
            <a:ext cx="41148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lock UI:    help users authenticate site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228600" y="1676400"/>
            <a:ext cx="7315200" cy="685800"/>
          </a:xfrm>
        </p:spPr>
        <p:txBody>
          <a:bodyPr/>
          <a:lstStyle/>
          <a:p>
            <a:r>
              <a:rPr lang="en-US" smtClean="0"/>
              <a:t>Firefox 3:   clicking on bottom lock icon gives</a:t>
            </a:r>
          </a:p>
        </p:txBody>
      </p:sp>
      <p:pic>
        <p:nvPicPr>
          <p:cNvPr id="24582" name="Picture 2"/>
          <p:cNvPicPr>
            <a:picLocks noChangeAspect="1" noChangeArrowheads="1"/>
          </p:cNvPicPr>
          <p:nvPr/>
        </p:nvPicPr>
        <p:blipFill>
          <a:blip r:embed="rId3"/>
          <a:srcRect t="17599"/>
          <a:stretch>
            <a:fillRect/>
          </a:stretch>
        </p:blipFill>
        <p:spPr bwMode="auto">
          <a:xfrm>
            <a:off x="1828800" y="2209800"/>
            <a:ext cx="5715000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ounded Rectangle 16"/>
          <p:cNvSpPr/>
          <p:nvPr/>
        </p:nvSpPr>
        <p:spPr bwMode="auto">
          <a:xfrm>
            <a:off x="1371600" y="3581400"/>
            <a:ext cx="6553200" cy="1295400"/>
          </a:xfrm>
          <a:prstGeom prst="roundRect">
            <a:avLst/>
          </a:prstGeom>
          <a:solidFill>
            <a:srgbClr val="FF9F9F">
              <a:alpha val="4000"/>
            </a:srgbClr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lock UI:   Extended Validation (EV) </a:t>
            </a:r>
            <a:r>
              <a:rPr lang="en-US" dirty="0" err="1" smtClean="0"/>
              <a:t>Certs</a:t>
            </a:r>
            <a:endParaRPr lang="en-US" dirty="0" smtClean="0"/>
          </a:p>
        </p:txBody>
      </p:sp>
      <p:sp>
        <p:nvSpPr>
          <p:cNvPr id="102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524000"/>
            <a:ext cx="8534400" cy="5257800"/>
          </a:xfrm>
        </p:spPr>
        <p:txBody>
          <a:bodyPr/>
          <a:lstStyle/>
          <a:p>
            <a:pPr marL="0" indent="0">
              <a:buFontTx/>
              <a:buChar char="•"/>
            </a:pPr>
            <a:r>
              <a:rPr lang="en-US" altLang="ko-KR" dirty="0" smtClean="0">
                <a:ea typeface="굴림" pitchFamily="34" charset="-127"/>
              </a:rPr>
              <a:t>  Harder to obtain than regular </a:t>
            </a:r>
            <a:r>
              <a:rPr lang="en-US" altLang="ko-KR" dirty="0" err="1" smtClean="0">
                <a:ea typeface="굴림" pitchFamily="34" charset="-127"/>
              </a:rPr>
              <a:t>certs</a:t>
            </a:r>
            <a:endParaRPr lang="en-US" altLang="ko-KR" dirty="0" smtClean="0">
              <a:ea typeface="굴림" pitchFamily="34" charset="-127"/>
            </a:endParaRPr>
          </a:p>
          <a:p>
            <a:pPr marL="685800" lvl="3" indent="0">
              <a:buFontTx/>
              <a:buChar char="•"/>
            </a:pPr>
            <a:r>
              <a:rPr lang="en-US" altLang="ko-KR" sz="2000" b="0" dirty="0" smtClean="0">
                <a:ea typeface="굴림" pitchFamily="34" charset="-127"/>
              </a:rPr>
              <a:t>  requires human lawyer at CA to approve cert request</a:t>
            </a:r>
          </a:p>
          <a:p>
            <a:pPr marL="685800" lvl="3" indent="0">
              <a:buFontTx/>
              <a:buChar char="•"/>
            </a:pPr>
            <a:endParaRPr lang="en-US" altLang="ko-KR" sz="2000" b="0" dirty="0" smtClean="0">
              <a:ea typeface="굴림" pitchFamily="34" charset="-127"/>
            </a:endParaRPr>
          </a:p>
          <a:p>
            <a:pPr marL="0" indent="0">
              <a:buFontTx/>
              <a:buChar char="•"/>
            </a:pPr>
            <a:r>
              <a:rPr lang="en-US" altLang="ko-KR" dirty="0" smtClean="0">
                <a:ea typeface="굴림" pitchFamily="34" charset="-127"/>
              </a:rPr>
              <a:t>  Designed for banks and large e-commerce sites</a:t>
            </a:r>
          </a:p>
          <a:p>
            <a:pPr marL="0" indent="0">
              <a:buFontTx/>
              <a:buChar char="•"/>
            </a:pPr>
            <a:endParaRPr lang="en-US" altLang="ko-KR" dirty="0" smtClean="0">
              <a:ea typeface="굴림" pitchFamily="34" charset="-127"/>
            </a:endParaRPr>
          </a:p>
          <a:p>
            <a:pPr marL="0" indent="0">
              <a:buFontTx/>
              <a:buChar char="•"/>
            </a:pPr>
            <a:endParaRPr lang="en-US" altLang="ko-KR" dirty="0" smtClean="0">
              <a:ea typeface="굴림" pitchFamily="34" charset="-127"/>
            </a:endParaRPr>
          </a:p>
          <a:p>
            <a:pPr marL="0" indent="0">
              <a:buFontTx/>
              <a:buChar char="•"/>
            </a:pPr>
            <a:endParaRPr lang="en-US" altLang="ko-KR" dirty="0" smtClean="0">
              <a:ea typeface="굴림" pitchFamily="34" charset="-127"/>
            </a:endParaRPr>
          </a:p>
          <a:p>
            <a:pPr marL="0" indent="0">
              <a:buFontTx/>
              <a:buChar char="•"/>
            </a:pPr>
            <a:endParaRPr lang="en-US" altLang="ko-KR" dirty="0" smtClean="0">
              <a:ea typeface="굴림" pitchFamily="34" charset="-127"/>
            </a:endParaRPr>
          </a:p>
          <a:p>
            <a:pPr marL="0" indent="0">
              <a:buFontTx/>
              <a:buChar char="•"/>
            </a:pPr>
            <a:endParaRPr lang="en-US" altLang="ko-KR" dirty="0" smtClean="0">
              <a:ea typeface="굴림" pitchFamily="34" charset="-127"/>
            </a:endParaRPr>
          </a:p>
          <a:p>
            <a:pPr marL="0" indent="0">
              <a:buFontTx/>
              <a:buChar char="•"/>
            </a:pPr>
            <a:endParaRPr lang="en-US" altLang="ko-KR" dirty="0" smtClean="0">
              <a:ea typeface="굴림" pitchFamily="34" charset="-127"/>
            </a:endParaRPr>
          </a:p>
          <a:p>
            <a:pPr marL="0" indent="0">
              <a:buFontTx/>
              <a:buChar char="•"/>
            </a:pPr>
            <a:endParaRPr lang="en-US" altLang="ko-KR" dirty="0" smtClean="0">
              <a:ea typeface="굴림" pitchFamily="34" charset="-127"/>
            </a:endParaRPr>
          </a:p>
          <a:p>
            <a:pPr marL="0" indent="0">
              <a:buFontTx/>
              <a:buChar char="•"/>
            </a:pPr>
            <a:r>
              <a:rPr lang="en-US" altLang="ko-KR" dirty="0" smtClean="0">
                <a:ea typeface="굴림" pitchFamily="34" charset="-127"/>
              </a:rPr>
              <a:t>  Helps block “semantic attacks”:    </a:t>
            </a:r>
            <a:r>
              <a:rPr lang="en-US" altLang="ko-KR" sz="2000" b="0" dirty="0" smtClean="0">
                <a:ea typeface="굴림" pitchFamily="34" charset="-127"/>
              </a:rPr>
              <a:t>www.bankofthe</a:t>
            </a:r>
            <a:r>
              <a:rPr lang="en-US" altLang="ko-KR" sz="2000" dirty="0" smtClean="0">
                <a:ea typeface="굴림" pitchFamily="34" charset="-127"/>
              </a:rPr>
              <a:t>vv</a:t>
            </a:r>
            <a:r>
              <a:rPr lang="en-US" altLang="ko-KR" sz="2000" b="0" dirty="0" smtClean="0">
                <a:ea typeface="굴림" pitchFamily="34" charset="-127"/>
              </a:rPr>
              <a:t>est.com</a:t>
            </a:r>
            <a:endParaRPr lang="en-US" altLang="ko-KR" b="0" dirty="0" smtClean="0">
              <a:ea typeface="굴림" pitchFamily="34" charset="-127"/>
            </a:endParaRPr>
          </a:p>
          <a:p>
            <a:pPr marL="0" indent="0">
              <a:buFont typeface="Wingdings" pitchFamily="2" charset="2"/>
              <a:buNone/>
            </a:pPr>
            <a:endParaRPr lang="en-US" altLang="ko-KR" dirty="0" smtClean="0">
              <a:ea typeface="굴림" pitchFamily="34" charset="-127"/>
            </a:endParaRPr>
          </a:p>
        </p:txBody>
      </p:sp>
      <p:pic>
        <p:nvPicPr>
          <p:cNvPr id="1029" name="Picture 2" descr="D:\HOME\abarth\svn\papers\https\screenshots\ev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2975" y="3657600"/>
            <a:ext cx="75152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26" name="Object 2"/>
          <p:cNvGraphicFramePr>
            <a:graphicFrameLocks noChangeAspect="1"/>
          </p:cNvGraphicFramePr>
          <p:nvPr>
            <p:ph sz="half" idx="2"/>
          </p:nvPr>
        </p:nvGraphicFramePr>
        <p:xfrm>
          <a:off x="990600" y="4648200"/>
          <a:ext cx="7391400" cy="984250"/>
        </p:xfrm>
        <a:graphic>
          <a:graphicData uri="http://schemas.openxmlformats.org/presentationml/2006/ole">
            <p:oleObj spid="_x0000_s1026" name="Image" r:id="rId4" imgW="8101587" imgH="1079365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general UI attack:  picture-in-picture</a:t>
            </a:r>
          </a:p>
        </p:txBody>
      </p:sp>
      <p:sp>
        <p:nvSpPr>
          <p:cNvPr id="146227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457200" y="6019800"/>
            <a:ext cx="8458200" cy="522288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b="0" smtClean="0"/>
              <a:t>Trained users are more likely to fall victim to this  </a:t>
            </a:r>
            <a:r>
              <a:rPr lang="en-US" sz="1800" b="0" smtClean="0"/>
              <a:t>[JSTB’07]</a:t>
            </a:r>
            <a:endParaRPr lang="en-US" sz="2000" b="0" smtClean="0"/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/>
          <a:srcRect l="4688" t="7292" r="7275" b="30208"/>
          <a:stretch>
            <a:fillRect/>
          </a:stretch>
        </p:blipFill>
        <p:spPr bwMode="auto">
          <a:xfrm>
            <a:off x="304800" y="1143000"/>
            <a:ext cx="8586788" cy="4572000"/>
          </a:xfrm>
          <a:prstGeom prst="rect">
            <a:avLst/>
          </a:prstGeom>
          <a:noFill/>
          <a:ln w="12700" algn="ctr">
            <a:noFill/>
            <a:miter lim="800000"/>
            <a:headEnd/>
            <a:tailEnd type="none" w="lg" len="med"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227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</a:t>
            </a:r>
            <a:r>
              <a:rPr lang="en-US" smtClean="0"/>
              <a:t>this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8153400" cy="4114800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Brief overview of HTTPS:</a:t>
            </a:r>
          </a:p>
          <a:p>
            <a:pPr lvl="2">
              <a:buFont typeface="Arial" pitchFamily="34" charset="0"/>
              <a:buChar char="•"/>
            </a:pPr>
            <a:r>
              <a:rPr lang="en-US" sz="2400" b="0" dirty="0" smtClean="0"/>
              <a:t>How the SSL/TLS protocol works  </a:t>
            </a:r>
            <a:r>
              <a:rPr lang="en-US" b="0" dirty="0" smtClean="0"/>
              <a:t>(very briefly)</a:t>
            </a:r>
            <a:endParaRPr lang="en-US" sz="2400" b="0" dirty="0" smtClean="0"/>
          </a:p>
          <a:p>
            <a:pPr lvl="2">
              <a:buFont typeface="Arial" pitchFamily="34" charset="0"/>
              <a:buChar char="•"/>
            </a:pPr>
            <a:r>
              <a:rPr lang="en-US" sz="2400" b="0" dirty="0" smtClean="0"/>
              <a:t>How to use HTTPS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Integrating HTTPS into the browser</a:t>
            </a:r>
          </a:p>
          <a:p>
            <a:pPr lvl="2">
              <a:buFont typeface="Arial" pitchFamily="34" charset="0"/>
              <a:buChar char="•"/>
            </a:pPr>
            <a:r>
              <a:rPr lang="en-US" sz="2400" b="0" dirty="0" smtClean="0"/>
              <a:t>Lots of user interface problems to watch for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HTTPS and login pages:   incorrect version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1"/>
          </p:nvPr>
        </p:nvSpPr>
        <p:spPr>
          <a:xfrm>
            <a:off x="152400" y="2057400"/>
            <a:ext cx="3657600" cy="4419600"/>
          </a:xfrm>
        </p:spPr>
        <p:txBody>
          <a:bodyPr/>
          <a:lstStyle/>
          <a:p>
            <a:pPr marL="58738" indent="-58738"/>
            <a:r>
              <a:rPr lang="en-US" dirty="0" smtClean="0"/>
              <a:t>Users often land on login page over HTTP:</a:t>
            </a:r>
          </a:p>
          <a:p>
            <a:pPr marL="0" lvl="2" indent="339725">
              <a:spcBef>
                <a:spcPts val="2400"/>
              </a:spcBef>
              <a:buFont typeface="Arial" pitchFamily="34" charset="0"/>
              <a:buChar char="•"/>
              <a:tabLst>
                <a:tab pos="339725" algn="l"/>
              </a:tabLst>
            </a:pPr>
            <a:r>
              <a:rPr lang="en-US" sz="2400" b="0" dirty="0" smtClean="0"/>
              <a:t>Type site’s HTTP URL </a:t>
            </a:r>
            <a:br>
              <a:rPr lang="en-US" sz="2400" b="0" dirty="0" smtClean="0"/>
            </a:br>
            <a:r>
              <a:rPr lang="en-US" sz="2400" b="0" dirty="0" smtClean="0"/>
              <a:t>	into address bar, or</a:t>
            </a:r>
          </a:p>
          <a:p>
            <a:pPr>
              <a:spcBef>
                <a:spcPts val="2400"/>
              </a:spcBef>
              <a:buFont typeface="Arial" pitchFamily="34" charset="0"/>
              <a:buChar char="•"/>
            </a:pPr>
            <a:r>
              <a:rPr lang="en-US" b="0" dirty="0" smtClean="0"/>
              <a:t>Google links to the HTTP page</a:t>
            </a:r>
          </a:p>
          <a:p>
            <a:pPr>
              <a:spcBef>
                <a:spcPts val="2400"/>
              </a:spcBef>
              <a:buFont typeface="Arial" pitchFamily="34" charset="0"/>
              <a:buChar char="•"/>
            </a:pPr>
            <a:endParaRPr lang="en-US" b="0" dirty="0" smtClean="0"/>
          </a:p>
          <a:p>
            <a:endParaRPr lang="en-US" dirty="0"/>
          </a:p>
        </p:txBody>
      </p:sp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3"/>
          <a:srcRect r="21713" b="22231"/>
          <a:stretch>
            <a:fillRect/>
          </a:stretch>
        </p:blipFill>
        <p:spPr bwMode="auto">
          <a:xfrm>
            <a:off x="4038600" y="1600200"/>
            <a:ext cx="4876800" cy="4481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762000" y="15240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9245" y="5791200"/>
            <a:ext cx="7684155" cy="9105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500"/>
              </a:lnSpc>
              <a:spcBef>
                <a:spcPts val="600"/>
              </a:spcBef>
            </a:pPr>
            <a:r>
              <a:rPr lang="en-US" dirty="0" smtClean="0">
                <a:solidFill>
                  <a:srgbClr val="7030A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&lt;form method="post" </a:t>
            </a:r>
          </a:p>
          <a:p>
            <a:r>
              <a:rPr lang="en-US" dirty="0" smtClean="0">
                <a:solidFill>
                  <a:srgbClr val="7030A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     action="</a:t>
            </a:r>
            <a:r>
              <a:rPr lang="en-US" b="1" dirty="0" smtClean="0">
                <a:solidFill>
                  <a:srgbClr val="7030A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https</a:t>
            </a:r>
            <a:r>
              <a:rPr lang="en-US" dirty="0" smtClean="0">
                <a:solidFill>
                  <a:srgbClr val="7030A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://onlineservices.wachovia.com/..."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" y="5486400"/>
            <a:ext cx="1501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View source: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6096000" y="1981200"/>
            <a:ext cx="609600" cy="4572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4876800" y="3276600"/>
            <a:ext cx="609600" cy="4572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0" y="5410200"/>
            <a:ext cx="38100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HTTPS and login pages:   guidelines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953000"/>
          </a:xfrm>
        </p:spPr>
        <p:txBody>
          <a:bodyPr/>
          <a:lstStyle/>
          <a:p>
            <a:r>
              <a:rPr lang="en-US" dirty="0" smtClean="0"/>
              <a:t>General guideline:</a:t>
            </a:r>
          </a:p>
          <a:p>
            <a:pPr lvl="2">
              <a:lnSpc>
                <a:spcPct val="150000"/>
              </a:lnSpc>
              <a:buFont typeface="Arial" pitchFamily="34" charset="0"/>
              <a:buChar char="•"/>
              <a:tabLst>
                <a:tab pos="914400" algn="l"/>
                <a:tab pos="3200400" algn="l"/>
              </a:tabLst>
            </a:pPr>
            <a:r>
              <a:rPr lang="en-US" sz="2400" b="0" dirty="0" smtClean="0"/>
              <a:t>Response to	</a:t>
            </a:r>
            <a:r>
              <a:rPr lang="en-US" sz="24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http</a:t>
            </a:r>
            <a:r>
              <a:rPr lang="en-US" sz="2400" b="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://login.site.com</a:t>
            </a:r>
            <a:r>
              <a:rPr lang="en-US" sz="2400" b="0" dirty="0" smtClean="0"/>
              <a:t/>
            </a:r>
            <a:br>
              <a:rPr lang="en-US" sz="2400" b="0" dirty="0" smtClean="0"/>
            </a:br>
            <a:r>
              <a:rPr lang="en-US" sz="2400" b="0" dirty="0" smtClean="0"/>
              <a:t>	should be	</a:t>
            </a:r>
            <a:r>
              <a:rPr lang="en-US" sz="2400" b="0" dirty="0" smtClean="0">
                <a:solidFill>
                  <a:srgbClr val="0070C0"/>
                </a:solidFill>
              </a:rPr>
              <a:t>Redirect:  </a:t>
            </a:r>
            <a:r>
              <a:rPr lang="en-US" sz="2400" dirty="0" smtClean="0">
                <a:solidFill>
                  <a:srgbClr val="0070C0"/>
                </a:solidFill>
              </a:rPr>
              <a:t>https</a:t>
            </a:r>
            <a:r>
              <a:rPr lang="en-US" sz="2400" b="0" dirty="0" smtClean="0">
                <a:solidFill>
                  <a:srgbClr val="0070C0"/>
                </a:solidFill>
              </a:rPr>
              <a:t>://login.site.com  </a:t>
            </a:r>
            <a:endParaRPr lang="en-US" sz="2400" b="0" dirty="0">
              <a:solidFill>
                <a:srgbClr val="0070C0"/>
              </a:solidFill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 r="21865" b="70909"/>
          <a:stretch>
            <a:fillRect/>
          </a:stretch>
        </p:blipFill>
        <p:spPr bwMode="auto">
          <a:xfrm>
            <a:off x="3581400" y="4800600"/>
            <a:ext cx="530975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Oval 9"/>
          <p:cNvSpPr/>
          <p:nvPr/>
        </p:nvSpPr>
        <p:spPr bwMode="auto">
          <a:xfrm>
            <a:off x="5638800" y="5257800"/>
            <a:ext cx="1066800" cy="45720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Problems with HTTPS and the Lock Icon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HTTPS and the Lock Icon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8153400" cy="4114800"/>
          </a:xfrm>
        </p:spPr>
        <p:txBody>
          <a:bodyPr/>
          <a:lstStyle/>
          <a:p>
            <a:pPr marL="457200" indent="-457200">
              <a:spcBef>
                <a:spcPts val="2000"/>
              </a:spcBef>
              <a:buAutoNum type="arabicPeriod"/>
            </a:pPr>
            <a:r>
              <a:rPr lang="en-US" dirty="0" smtClean="0"/>
              <a:t>Upgrade from HTTP to HTTPS</a:t>
            </a:r>
          </a:p>
          <a:p>
            <a:pPr marL="457200" indent="-457200">
              <a:spcBef>
                <a:spcPts val="2000"/>
              </a:spcBef>
              <a:buAutoNum type="arabicPeriod"/>
            </a:pPr>
            <a:r>
              <a:rPr lang="en-US" dirty="0" smtClean="0"/>
              <a:t>Semantic attacks on </a:t>
            </a:r>
            <a:r>
              <a:rPr lang="en-US" dirty="0" err="1" smtClean="0"/>
              <a:t>certs</a:t>
            </a:r>
            <a:endParaRPr lang="en-US" dirty="0" smtClean="0"/>
          </a:p>
          <a:p>
            <a:pPr marL="457200" indent="-457200">
              <a:spcBef>
                <a:spcPts val="2000"/>
              </a:spcBef>
              <a:buAutoNum type="arabicPeriod"/>
            </a:pPr>
            <a:r>
              <a:rPr lang="en-US" dirty="0" smtClean="0"/>
              <a:t>Invalid </a:t>
            </a:r>
            <a:r>
              <a:rPr lang="en-US" dirty="0" err="1" smtClean="0"/>
              <a:t>certs</a:t>
            </a:r>
            <a:endParaRPr lang="en-US" dirty="0" smtClean="0"/>
          </a:p>
          <a:p>
            <a:pPr marL="457200" indent="-457200">
              <a:spcBef>
                <a:spcPts val="2000"/>
              </a:spcBef>
              <a:buAutoNum type="arabicPeriod"/>
            </a:pPr>
            <a:r>
              <a:rPr lang="en-US" dirty="0" smtClean="0"/>
              <a:t>Mixed content</a:t>
            </a:r>
          </a:p>
          <a:p>
            <a:pPr marL="1143000" lvl="3" indent="-457200">
              <a:buFont typeface="Arial" pitchFamily="34" charset="0"/>
              <a:buChar char="•"/>
            </a:pPr>
            <a:r>
              <a:rPr lang="en-US" sz="2000" dirty="0" smtClean="0"/>
              <a:t>HTTP and HTTPS on the same page</a:t>
            </a:r>
          </a:p>
          <a:p>
            <a:pPr marL="514350" indent="-514350">
              <a:spcBef>
                <a:spcPts val="2000"/>
              </a:spcBef>
              <a:buFont typeface="+mj-lt"/>
              <a:buAutoNum type="arabicPeriod"/>
            </a:pPr>
            <a:r>
              <a:rPr lang="en-US" dirty="0" smtClean="0"/>
              <a:t>Origin contamination</a:t>
            </a:r>
          </a:p>
          <a:p>
            <a:pPr marL="1200150" lvl="3" indent="-514350"/>
            <a:r>
              <a:rPr lang="en-US" sz="2000" dirty="0" smtClean="0"/>
              <a:t>Weak HTTPS page contaminates stronger HTTPS page</a:t>
            </a:r>
          </a:p>
          <a:p>
            <a:pPr marL="1143000" lvl="3" indent="-457200">
              <a:buFont typeface="Arial" pitchFamily="34" charset="0"/>
              <a:buChar char="•"/>
            </a:pP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 HTTP  </a:t>
            </a:r>
            <a:r>
              <a:rPr lang="en-US" dirty="0" smtClean="0">
                <a:sym typeface="Symbol"/>
              </a:rPr>
              <a:t>  HTTPS  upgrade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915400" cy="5181600"/>
          </a:xfrm>
        </p:spPr>
        <p:txBody>
          <a:bodyPr/>
          <a:lstStyle/>
          <a:p>
            <a:r>
              <a:rPr lang="en-US" dirty="0" smtClean="0"/>
              <a:t>Common use pattern:</a:t>
            </a:r>
          </a:p>
          <a:p>
            <a:pPr lvl="2">
              <a:buFont typeface="Arial" pitchFamily="34" charset="0"/>
              <a:buChar char="•"/>
            </a:pPr>
            <a:r>
              <a:rPr lang="en-US" sz="2400" b="0" dirty="0" smtClean="0"/>
              <a:t>browse site over HTTP;  move to HTTPS for checkout</a:t>
            </a:r>
          </a:p>
          <a:p>
            <a:pPr lvl="2">
              <a:buFont typeface="Arial" pitchFamily="34" charset="0"/>
              <a:buChar char="•"/>
            </a:pPr>
            <a:r>
              <a:rPr lang="en-US" sz="2400" b="0" dirty="0" smtClean="0"/>
              <a:t>connect to bank over HTTP;   move to HTTPS for login</a:t>
            </a:r>
          </a:p>
          <a:p>
            <a:endParaRPr lang="en-US" b="0" dirty="0" smtClean="0"/>
          </a:p>
          <a:p>
            <a:r>
              <a:rPr lang="en-US" b="0" dirty="0" smtClean="0"/>
              <a:t>Easy attack:   prevent the upgrade  (</a:t>
            </a:r>
            <a:r>
              <a:rPr lang="en-US" b="0" dirty="0" err="1" smtClean="0"/>
              <a:t>ssl_strip</a:t>
            </a:r>
            <a:r>
              <a:rPr lang="en-US" b="0" dirty="0" smtClean="0"/>
              <a:t>)       </a:t>
            </a:r>
            <a:r>
              <a:rPr lang="en-US" sz="1800" b="0" dirty="0" smtClean="0"/>
              <a:t>[Moxie’08]</a:t>
            </a:r>
          </a:p>
          <a:p>
            <a:endParaRPr lang="en-US" sz="1800" b="0" dirty="0" smtClean="0"/>
          </a:p>
          <a:p>
            <a:endParaRPr lang="en-US" sz="1800" b="0" dirty="0" smtClean="0"/>
          </a:p>
          <a:p>
            <a:endParaRPr lang="en-US" sz="1800" b="0" dirty="0" smtClean="0"/>
          </a:p>
          <a:p>
            <a:pPr>
              <a:spcBef>
                <a:spcPts val="4800"/>
              </a:spcBef>
            </a:pPr>
            <a:r>
              <a:rPr lang="en-US" sz="2000" b="0" dirty="0" smtClean="0"/>
              <a:t>	&lt;a </a:t>
            </a:r>
            <a:r>
              <a:rPr lang="en-US" sz="2000" b="0" dirty="0" err="1" smtClean="0"/>
              <a:t>href</a:t>
            </a:r>
            <a:r>
              <a:rPr lang="en-US" sz="2000" b="0" dirty="0" smtClean="0"/>
              <a:t>=</a:t>
            </a:r>
            <a:r>
              <a:rPr lang="en-US" dirty="0" smtClean="0"/>
              <a:t>https</a:t>
            </a:r>
            <a:r>
              <a:rPr lang="en-US" sz="2000" b="0" dirty="0" smtClean="0"/>
              <a:t>://…&gt;           </a:t>
            </a:r>
            <a:r>
              <a:rPr lang="en-US" sz="2800" b="0" dirty="0" smtClean="0">
                <a:sym typeface="Symbol"/>
              </a:rPr>
              <a:t></a:t>
            </a:r>
            <a:r>
              <a:rPr lang="en-US" sz="2000" b="0" dirty="0" smtClean="0">
                <a:sym typeface="Symbol"/>
              </a:rPr>
              <a:t>       &lt;a </a:t>
            </a:r>
            <a:r>
              <a:rPr lang="en-US" sz="2000" b="0" dirty="0" err="1" smtClean="0">
                <a:sym typeface="Symbol"/>
              </a:rPr>
              <a:t>href</a:t>
            </a:r>
            <a:r>
              <a:rPr lang="en-US" sz="2000" b="0" dirty="0" smtClean="0">
                <a:sym typeface="Symbol"/>
              </a:rPr>
              <a:t>=</a:t>
            </a:r>
            <a:r>
              <a:rPr lang="en-US" dirty="0" smtClean="0">
                <a:sym typeface="Symbol"/>
              </a:rPr>
              <a:t>http</a:t>
            </a:r>
            <a:r>
              <a:rPr lang="en-US" sz="2000" b="0" dirty="0" smtClean="0">
                <a:sym typeface="Symbol"/>
              </a:rPr>
              <a:t>://…&gt;</a:t>
            </a:r>
          </a:p>
          <a:p>
            <a:r>
              <a:rPr lang="en-US" sz="2800" b="0" dirty="0" smtClean="0"/>
              <a:t>	</a:t>
            </a:r>
            <a:r>
              <a:rPr lang="en-US" sz="2000" b="0" dirty="0" smtClean="0"/>
              <a:t>Location: </a:t>
            </a:r>
            <a:r>
              <a:rPr lang="en-US" dirty="0" smtClean="0"/>
              <a:t>https</a:t>
            </a:r>
            <a:r>
              <a:rPr lang="en-US" sz="2000" b="0" dirty="0" smtClean="0"/>
              <a:t>://...           </a:t>
            </a:r>
            <a:r>
              <a:rPr lang="en-US" sz="2800" b="0" dirty="0" smtClean="0">
                <a:sym typeface="Symbol"/>
              </a:rPr>
              <a:t></a:t>
            </a:r>
            <a:r>
              <a:rPr lang="en-US" sz="2000" b="0" dirty="0" smtClean="0">
                <a:sym typeface="Symbol"/>
              </a:rPr>
              <a:t>       Location: </a:t>
            </a:r>
            <a:r>
              <a:rPr lang="en-US" dirty="0" smtClean="0">
                <a:sym typeface="Symbol"/>
              </a:rPr>
              <a:t>http</a:t>
            </a:r>
            <a:r>
              <a:rPr lang="en-US" sz="2000" b="0" dirty="0" smtClean="0">
                <a:sym typeface="Symbol"/>
              </a:rPr>
              <a:t>://...               (redirect)</a:t>
            </a:r>
          </a:p>
          <a:p>
            <a:r>
              <a:rPr lang="en-US" sz="2000" b="0" dirty="0" smtClean="0">
                <a:sym typeface="Symbol"/>
              </a:rPr>
              <a:t>	&lt;form action=</a:t>
            </a:r>
            <a:r>
              <a:rPr lang="en-US" dirty="0" smtClean="0">
                <a:sym typeface="Symbol"/>
              </a:rPr>
              <a:t>https</a:t>
            </a:r>
            <a:r>
              <a:rPr lang="en-US" sz="2000" b="0" dirty="0" smtClean="0">
                <a:sym typeface="Symbol"/>
              </a:rPr>
              <a:t>://… &gt; </a:t>
            </a:r>
            <a:r>
              <a:rPr lang="en-US" sz="2800" b="0" dirty="0" smtClean="0">
                <a:sym typeface="Symbol"/>
              </a:rPr>
              <a:t>     </a:t>
            </a:r>
            <a:r>
              <a:rPr lang="en-US" sz="2000" b="0" dirty="0" smtClean="0">
                <a:sym typeface="Symbol"/>
              </a:rPr>
              <a:t>&lt;form action=</a:t>
            </a:r>
            <a:r>
              <a:rPr lang="en-US" dirty="0" smtClean="0">
                <a:sym typeface="Symbol"/>
              </a:rPr>
              <a:t>http</a:t>
            </a:r>
            <a:r>
              <a:rPr lang="en-US" sz="2000" b="0" dirty="0" smtClean="0">
                <a:sym typeface="Symbol"/>
              </a:rPr>
              <a:t>://…&gt;</a:t>
            </a:r>
            <a:endParaRPr lang="en-US" sz="2800" b="0" dirty="0" smtClean="0"/>
          </a:p>
          <a:p>
            <a:endParaRPr lang="en-US" sz="2800" b="0" dirty="0"/>
          </a:p>
        </p:txBody>
      </p:sp>
      <p:pic>
        <p:nvPicPr>
          <p:cNvPr id="6" name="Picture 2" descr="C:\Program Files\Microsoft Office\MEDIA\CAGCAT10\j0195384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H="1">
            <a:off x="2133600" y="4004548"/>
            <a:ext cx="669341" cy="683314"/>
          </a:xfrm>
          <a:prstGeom prst="rect">
            <a:avLst/>
          </a:prstGeom>
          <a:noFill/>
        </p:spPr>
      </p:pic>
      <p:sp>
        <p:nvSpPr>
          <p:cNvPr id="7" name="tower"/>
          <p:cNvSpPr>
            <a:spLocks noEditPoints="1" noChangeArrowheads="1"/>
          </p:cNvSpPr>
          <p:nvPr/>
        </p:nvSpPr>
        <p:spPr bwMode="auto">
          <a:xfrm>
            <a:off x="5361641" y="4004548"/>
            <a:ext cx="381000" cy="685800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server"/>
          <p:cNvSpPr>
            <a:spLocks noEditPoints="1" noChangeArrowheads="1"/>
          </p:cNvSpPr>
          <p:nvPr/>
        </p:nvSpPr>
        <p:spPr bwMode="auto">
          <a:xfrm>
            <a:off x="7754938" y="4080748"/>
            <a:ext cx="474662" cy="530225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761 w 21600"/>
              <a:gd name="T17" fmla="*/ 22454 h 21600"/>
              <a:gd name="T18" fmla="*/ 21069 w 21600"/>
              <a:gd name="T19" fmla="*/ 28282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  <a:path w="21600" h="21600" extrusionOk="0">
                <a:moveTo>
                  <a:pt x="1662" y="1709"/>
                </a:moveTo>
                <a:lnTo>
                  <a:pt x="9046" y="1709"/>
                </a:lnTo>
                <a:lnTo>
                  <a:pt x="9046" y="2331"/>
                </a:lnTo>
                <a:lnTo>
                  <a:pt x="1662" y="2331"/>
                </a:lnTo>
                <a:lnTo>
                  <a:pt x="1662" y="1709"/>
                </a:lnTo>
                <a:moveTo>
                  <a:pt x="0" y="4351"/>
                </a:moveTo>
                <a:lnTo>
                  <a:pt x="10892" y="4351"/>
                </a:lnTo>
                <a:lnTo>
                  <a:pt x="10892" y="14141"/>
                </a:lnTo>
                <a:lnTo>
                  <a:pt x="21600" y="14141"/>
                </a:lnTo>
                <a:moveTo>
                  <a:pt x="11631" y="1243"/>
                </a:moveTo>
                <a:lnTo>
                  <a:pt x="20492" y="1243"/>
                </a:lnTo>
                <a:lnTo>
                  <a:pt x="20492" y="1554"/>
                </a:lnTo>
                <a:lnTo>
                  <a:pt x="11631" y="1554"/>
                </a:lnTo>
                <a:lnTo>
                  <a:pt x="11631" y="1243"/>
                </a:lnTo>
                <a:moveTo>
                  <a:pt x="11631" y="3263"/>
                </a:moveTo>
                <a:lnTo>
                  <a:pt x="20492" y="3263"/>
                </a:lnTo>
                <a:lnTo>
                  <a:pt x="20492" y="3574"/>
                </a:lnTo>
                <a:lnTo>
                  <a:pt x="11631" y="3574"/>
                </a:lnTo>
                <a:lnTo>
                  <a:pt x="11631" y="3263"/>
                </a:lnTo>
                <a:moveTo>
                  <a:pt x="11631" y="6060"/>
                </a:moveTo>
                <a:lnTo>
                  <a:pt x="20492" y="6060"/>
                </a:lnTo>
                <a:lnTo>
                  <a:pt x="20492" y="6371"/>
                </a:lnTo>
                <a:lnTo>
                  <a:pt x="11631" y="6371"/>
                </a:lnTo>
                <a:lnTo>
                  <a:pt x="11631" y="6060"/>
                </a:lnTo>
                <a:moveTo>
                  <a:pt x="11631" y="8081"/>
                </a:moveTo>
                <a:lnTo>
                  <a:pt x="20308" y="8081"/>
                </a:lnTo>
                <a:lnTo>
                  <a:pt x="20308" y="8391"/>
                </a:lnTo>
                <a:lnTo>
                  <a:pt x="11631" y="8391"/>
                </a:lnTo>
                <a:lnTo>
                  <a:pt x="11631" y="8081"/>
                </a:lnTo>
                <a:moveTo>
                  <a:pt x="11631" y="4196"/>
                </a:moveTo>
                <a:lnTo>
                  <a:pt x="12369" y="4196"/>
                </a:lnTo>
                <a:lnTo>
                  <a:pt x="12369" y="4817"/>
                </a:lnTo>
                <a:lnTo>
                  <a:pt x="11631" y="4817"/>
                </a:lnTo>
                <a:lnTo>
                  <a:pt x="11631" y="4196"/>
                </a:lnTo>
                <a:moveTo>
                  <a:pt x="14400" y="4196"/>
                </a:moveTo>
                <a:lnTo>
                  <a:pt x="15138" y="4196"/>
                </a:lnTo>
                <a:lnTo>
                  <a:pt x="15138" y="4817"/>
                </a:lnTo>
                <a:lnTo>
                  <a:pt x="14400" y="4817"/>
                </a:lnTo>
                <a:lnTo>
                  <a:pt x="14400" y="4196"/>
                </a:lnTo>
                <a:moveTo>
                  <a:pt x="16985" y="4196"/>
                </a:moveTo>
                <a:lnTo>
                  <a:pt x="17723" y="4196"/>
                </a:lnTo>
                <a:lnTo>
                  <a:pt x="17723" y="4817"/>
                </a:lnTo>
                <a:lnTo>
                  <a:pt x="16985" y="4817"/>
                </a:lnTo>
                <a:lnTo>
                  <a:pt x="16985" y="4196"/>
                </a:lnTo>
                <a:moveTo>
                  <a:pt x="19754" y="4196"/>
                </a:moveTo>
                <a:lnTo>
                  <a:pt x="20492" y="4196"/>
                </a:lnTo>
                <a:lnTo>
                  <a:pt x="20492" y="4817"/>
                </a:lnTo>
                <a:lnTo>
                  <a:pt x="19754" y="4817"/>
                </a:lnTo>
                <a:lnTo>
                  <a:pt x="19754" y="4196"/>
                </a:lnTo>
                <a:moveTo>
                  <a:pt x="11631" y="9635"/>
                </a:moveTo>
                <a:lnTo>
                  <a:pt x="12369" y="9635"/>
                </a:lnTo>
                <a:lnTo>
                  <a:pt x="12369" y="10256"/>
                </a:lnTo>
                <a:lnTo>
                  <a:pt x="11631" y="10256"/>
                </a:lnTo>
                <a:lnTo>
                  <a:pt x="11631" y="9635"/>
                </a:lnTo>
                <a:moveTo>
                  <a:pt x="14400" y="9635"/>
                </a:moveTo>
                <a:lnTo>
                  <a:pt x="15138" y="9635"/>
                </a:lnTo>
                <a:lnTo>
                  <a:pt x="15138" y="10256"/>
                </a:lnTo>
                <a:lnTo>
                  <a:pt x="14400" y="10256"/>
                </a:lnTo>
                <a:lnTo>
                  <a:pt x="14400" y="9635"/>
                </a:lnTo>
                <a:moveTo>
                  <a:pt x="16985" y="9635"/>
                </a:moveTo>
                <a:lnTo>
                  <a:pt x="17723" y="9635"/>
                </a:lnTo>
                <a:lnTo>
                  <a:pt x="17723" y="10256"/>
                </a:lnTo>
                <a:lnTo>
                  <a:pt x="16985" y="10256"/>
                </a:lnTo>
                <a:lnTo>
                  <a:pt x="16985" y="9635"/>
                </a:lnTo>
                <a:moveTo>
                  <a:pt x="19754" y="9635"/>
                </a:moveTo>
                <a:lnTo>
                  <a:pt x="20492" y="9635"/>
                </a:lnTo>
                <a:lnTo>
                  <a:pt x="20492" y="10256"/>
                </a:lnTo>
                <a:lnTo>
                  <a:pt x="19754" y="10256"/>
                </a:lnTo>
                <a:lnTo>
                  <a:pt x="19754" y="9635"/>
                </a:lnTo>
                <a:moveTo>
                  <a:pt x="10892" y="14141"/>
                </a:moveTo>
                <a:lnTo>
                  <a:pt x="10892" y="15384"/>
                </a:lnTo>
                <a:lnTo>
                  <a:pt x="10892" y="20046"/>
                </a:lnTo>
                <a:lnTo>
                  <a:pt x="10892" y="21600"/>
                </a:lnTo>
                <a:lnTo>
                  <a:pt x="10892" y="14141"/>
                </a:lnTo>
                <a:moveTo>
                  <a:pt x="10892" y="4351"/>
                </a:moveTo>
                <a:lnTo>
                  <a:pt x="10892" y="3574"/>
                </a:lnTo>
                <a:lnTo>
                  <a:pt x="10892" y="932"/>
                </a:lnTo>
                <a:lnTo>
                  <a:pt x="10892" y="0"/>
                </a:lnTo>
                <a:lnTo>
                  <a:pt x="10892" y="4351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2959467" y="4297680"/>
            <a:ext cx="2209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>
            <a:off x="6007467" y="4297680"/>
            <a:ext cx="15240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7620000" y="4593550"/>
            <a:ext cx="8258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800" dirty="0" smtClean="0">
                <a:latin typeface="+mn-lt"/>
              </a:rPr>
              <a:t>web</a:t>
            </a:r>
            <a:br>
              <a:rPr lang="en-US" sz="1800" dirty="0" smtClean="0">
                <a:latin typeface="+mn-lt"/>
              </a:rPr>
            </a:br>
            <a:r>
              <a:rPr lang="en-US" sz="1800" dirty="0" smtClean="0">
                <a:latin typeface="+mn-lt"/>
              </a:rPr>
              <a:t>server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34215" y="4639270"/>
            <a:ext cx="1095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n-lt"/>
              </a:rPr>
              <a:t>attacker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540867" y="3962400"/>
            <a:ext cx="670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n-lt"/>
              </a:rPr>
              <a:t>SSL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599547" y="3962400"/>
            <a:ext cx="856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n-lt"/>
              </a:rPr>
              <a:t>HTTP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Tricks and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28800"/>
            <a:ext cx="8077200" cy="4876800"/>
          </a:xfrm>
        </p:spPr>
        <p:txBody>
          <a:bodyPr/>
          <a:lstStyle/>
          <a:p>
            <a:r>
              <a:rPr lang="en-US" dirty="0" smtClean="0"/>
              <a:t>Tricks:    </a:t>
            </a:r>
            <a:r>
              <a:rPr lang="en-US" b="0" dirty="0" smtClean="0"/>
              <a:t>drop-in a clever </a:t>
            </a:r>
            <a:r>
              <a:rPr lang="en-US" b="0" dirty="0" err="1" smtClean="0"/>
              <a:t>fav</a:t>
            </a:r>
            <a:r>
              <a:rPr lang="en-US" b="0" dirty="0" smtClean="0"/>
              <a:t> icon</a:t>
            </a:r>
          </a:p>
          <a:p>
            <a:endParaRPr lang="en-US" b="0" dirty="0" smtClean="0"/>
          </a:p>
          <a:p>
            <a:endParaRPr lang="en-US" b="0" dirty="0" smtClean="0"/>
          </a:p>
          <a:p>
            <a:endParaRPr lang="en-US" b="0" dirty="0" smtClean="0"/>
          </a:p>
          <a:p>
            <a:endParaRPr lang="en-US" dirty="0" smtClean="0"/>
          </a:p>
          <a:p>
            <a:r>
              <a:rPr lang="en-US" dirty="0" smtClean="0"/>
              <a:t>Details:</a:t>
            </a:r>
          </a:p>
          <a:p>
            <a:pPr>
              <a:buFont typeface="Arial" pitchFamily="34" charset="0"/>
              <a:buChar char="•"/>
            </a:pPr>
            <a:r>
              <a:rPr lang="en-US" b="0" dirty="0" smtClean="0"/>
              <a:t>Erase existing session and force user to login:</a:t>
            </a:r>
          </a:p>
          <a:p>
            <a:r>
              <a:rPr lang="en-US" b="0" dirty="0" smtClean="0"/>
              <a:t>		</a:t>
            </a:r>
            <a:r>
              <a:rPr lang="en-US" b="0" dirty="0" err="1" smtClean="0"/>
              <a:t>ssl_strip</a:t>
            </a:r>
            <a:r>
              <a:rPr lang="en-US" b="0" dirty="0" smtClean="0"/>
              <a:t> injects “Set-cookie” headers to delete 	existing session cookies in browser. </a:t>
            </a:r>
          </a:p>
          <a:p>
            <a:endParaRPr lang="en-US" b="0" dirty="0" smtClean="0"/>
          </a:p>
          <a:p>
            <a:pPr>
              <a:spcBef>
                <a:spcPts val="2400"/>
              </a:spcBef>
            </a:pPr>
            <a:r>
              <a:rPr lang="en-US" b="0" dirty="0" smtClean="0"/>
              <a:t>Number of users who detected </a:t>
            </a:r>
            <a:r>
              <a:rPr lang="en-US" sz="2000" b="0" dirty="0" smtClean="0"/>
              <a:t>HTTP </a:t>
            </a:r>
            <a:r>
              <a:rPr lang="en-US" b="0" dirty="0" smtClean="0"/>
              <a:t>downgrade:     0</a:t>
            </a:r>
            <a:endParaRPr lang="en-US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 l="24289" r="40112" b="88364"/>
          <a:stretch>
            <a:fillRect/>
          </a:stretch>
        </p:blipFill>
        <p:spPr bwMode="auto">
          <a:xfrm>
            <a:off x="320038" y="2438400"/>
            <a:ext cx="3657600" cy="104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3"/>
          <a:srcRect l="23300" r="44067" b="88364"/>
          <a:stretch>
            <a:fillRect/>
          </a:stretch>
        </p:blipFill>
        <p:spPr bwMode="auto">
          <a:xfrm>
            <a:off x="5196838" y="2438401"/>
            <a:ext cx="341376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358638" y="2891136"/>
            <a:ext cx="487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  <a:sym typeface="Symbol"/>
              </a:rPr>
              <a:t></a:t>
            </a:r>
            <a:endParaRPr lang="en-US" dirty="0" smtClean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1371600" y="4648200"/>
            <a:ext cx="5715000" cy="381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Semantic attacks on </a:t>
            </a:r>
            <a:r>
              <a:rPr lang="en-US" dirty="0" err="1" smtClean="0"/>
              <a:t>certs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1000" y="1600200"/>
            <a:ext cx="8458200" cy="5029200"/>
          </a:xfrm>
        </p:spPr>
        <p:txBody>
          <a:bodyPr/>
          <a:lstStyle/>
          <a:p>
            <a:r>
              <a:rPr lang="en-US" dirty="0" smtClean="0"/>
              <a:t>International domains:     xyz.cn</a:t>
            </a:r>
          </a:p>
          <a:p>
            <a:pPr>
              <a:buFont typeface="Arial" pitchFamily="34" charset="0"/>
              <a:buChar char="•"/>
            </a:pPr>
            <a:r>
              <a:rPr lang="en-US" b="0" dirty="0" smtClean="0"/>
              <a:t>Rendered using international character set</a:t>
            </a:r>
          </a:p>
          <a:p>
            <a:pPr>
              <a:buFont typeface="Arial" pitchFamily="34" charset="0"/>
              <a:buChar char="•"/>
            </a:pPr>
            <a:r>
              <a:rPr lang="en-US" b="0" dirty="0" smtClean="0"/>
              <a:t>Observation:   </a:t>
            </a:r>
            <a:r>
              <a:rPr lang="en-US" b="0" dirty="0" err="1" smtClean="0"/>
              <a:t>chinese</a:t>
            </a:r>
            <a:r>
              <a:rPr lang="en-US" b="0" dirty="0" smtClean="0"/>
              <a:t> character set contains chars</a:t>
            </a:r>
            <a:br>
              <a:rPr lang="en-US" b="0" dirty="0" smtClean="0"/>
            </a:br>
            <a:r>
              <a:rPr lang="en-US" b="0" dirty="0" smtClean="0"/>
              <a:t>that look like “/” and “?”  and “.” and “=”</a:t>
            </a:r>
          </a:p>
          <a:p>
            <a:pPr>
              <a:buFont typeface="Arial" pitchFamily="34" charset="0"/>
              <a:buChar char="•"/>
            </a:pPr>
            <a:endParaRPr lang="en-US" b="0" dirty="0" smtClean="0"/>
          </a:p>
          <a:p>
            <a:r>
              <a:rPr lang="en-US" dirty="0" smtClean="0"/>
              <a:t>Attack:</a:t>
            </a:r>
            <a:r>
              <a:rPr lang="en-US" b="0" dirty="0" smtClean="0"/>
              <a:t>     buy domain cert for     *.</a:t>
            </a:r>
            <a:r>
              <a:rPr lang="en-US" b="0" dirty="0" err="1" smtClean="0"/>
              <a:t>badguy.cn</a:t>
            </a:r>
            <a:endParaRPr lang="en-US" b="0" dirty="0" smtClean="0"/>
          </a:p>
          <a:p>
            <a:r>
              <a:rPr lang="en-US" b="0" dirty="0" smtClean="0"/>
              <a:t>	setup domain called:</a:t>
            </a:r>
          </a:p>
          <a:p>
            <a:r>
              <a:rPr lang="en-US" b="0" dirty="0" smtClean="0">
                <a:solidFill>
                  <a:srgbClr val="7030A0"/>
                </a:solidFill>
              </a:rPr>
              <a:t>		www.bank.com/accounts/login.php?q=me</a:t>
            </a:r>
            <a:r>
              <a:rPr lang="en-US" dirty="0" smtClean="0">
                <a:solidFill>
                  <a:srgbClr val="7030A0"/>
                </a:solidFill>
              </a:rPr>
              <a:t>.baguy.cn</a:t>
            </a:r>
          </a:p>
          <a:p>
            <a:pPr>
              <a:spcBef>
                <a:spcPts val="2400"/>
              </a:spcBef>
            </a:pPr>
            <a:r>
              <a:rPr lang="en-US" b="0" dirty="0" smtClean="0"/>
              <a:t>	note:    single cert    </a:t>
            </a:r>
            <a:r>
              <a:rPr lang="en-US" b="0" dirty="0" smtClean="0">
                <a:solidFill>
                  <a:srgbClr val="7030A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*</a:t>
            </a:r>
            <a:r>
              <a:rPr lang="en-US" b="0" dirty="0" smtClean="0">
                <a:solidFill>
                  <a:srgbClr val="7030A0"/>
                </a:solidFill>
              </a:rPr>
              <a:t>.</a:t>
            </a:r>
            <a:r>
              <a:rPr lang="en-US" b="0" dirty="0" err="1" smtClean="0">
                <a:solidFill>
                  <a:srgbClr val="7030A0"/>
                </a:solidFill>
              </a:rPr>
              <a:t>badguy.cn</a:t>
            </a:r>
            <a:r>
              <a:rPr lang="en-US" b="0" dirty="0" smtClean="0">
                <a:solidFill>
                  <a:srgbClr val="7030A0"/>
                </a:solidFill>
              </a:rPr>
              <a:t>    </a:t>
            </a:r>
            <a:r>
              <a:rPr lang="en-US" b="0" dirty="0" smtClean="0"/>
              <a:t>works for all sites</a:t>
            </a:r>
          </a:p>
          <a:p>
            <a:endParaRPr lang="en-US" b="0" dirty="0" smtClean="0"/>
          </a:p>
          <a:p>
            <a:r>
              <a:rPr lang="en-US" sz="2000" b="0" dirty="0" smtClean="0"/>
              <a:t>Extended validation (EV) </a:t>
            </a:r>
            <a:r>
              <a:rPr lang="en-US" sz="2000" b="0" dirty="0" err="1" smtClean="0"/>
              <a:t>certs</a:t>
            </a:r>
            <a:r>
              <a:rPr lang="en-US" sz="2000" b="0" dirty="0" smtClean="0"/>
              <a:t> may help defeat this</a:t>
            </a:r>
          </a:p>
          <a:p>
            <a:endParaRPr lang="en-US" b="0" dirty="0" smtClean="0"/>
          </a:p>
          <a:p>
            <a:endParaRPr lang="en-US" b="0" dirty="0" smtClean="0"/>
          </a:p>
          <a:p>
            <a:r>
              <a:rPr lang="en-US" b="0" dirty="0" smtClean="0"/>
              <a:t>	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25" y="152400"/>
            <a:ext cx="7143750" cy="598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Oval 4"/>
          <p:cNvSpPr/>
          <p:nvPr/>
        </p:nvSpPr>
        <p:spPr bwMode="auto">
          <a:xfrm>
            <a:off x="4419600" y="5581650"/>
            <a:ext cx="3657600" cy="6858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6396335"/>
            <a:ext cx="1353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n-lt"/>
              </a:rPr>
              <a:t>[Moxie’08]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Invalid </a:t>
            </a:r>
            <a:r>
              <a:rPr lang="en-US" dirty="0" err="1" smtClean="0"/>
              <a:t>certs</a:t>
            </a:r>
            <a:endParaRPr lang="en-US" dirty="0" smtClean="0"/>
          </a:p>
        </p:txBody>
      </p:sp>
      <p:sp>
        <p:nvSpPr>
          <p:cNvPr id="26627" name="Content Placeholder 6"/>
          <p:cNvSpPr>
            <a:spLocks noGrp="1"/>
          </p:cNvSpPr>
          <p:nvPr>
            <p:ph idx="1"/>
          </p:nvPr>
        </p:nvSpPr>
        <p:spPr>
          <a:xfrm>
            <a:off x="381000" y="1524000"/>
            <a:ext cx="8763000" cy="5334000"/>
          </a:xfrm>
        </p:spPr>
        <p:txBody>
          <a:bodyPr/>
          <a:lstStyle/>
          <a:p>
            <a:pPr marL="800100" indent="-800100"/>
            <a:r>
              <a:rPr lang="en-US" dirty="0" smtClean="0"/>
              <a:t>Examples of invalid certificates: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dirty="0" smtClean="0"/>
              <a:t>expired:        current-date &gt; date-in-cert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dirty="0" err="1" smtClean="0"/>
              <a:t>CommonName</a:t>
            </a:r>
            <a:r>
              <a:rPr lang="en-US" dirty="0" smtClean="0"/>
              <a:t> in cert </a:t>
            </a:r>
            <a:r>
              <a:rPr lang="en-US" dirty="0" smtClean="0">
                <a:sym typeface="Symbol" pitchFamily="18" charset="2"/>
              </a:rPr>
              <a:t>does not match domain in URL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dirty="0" smtClean="0">
                <a:sym typeface="Symbol" pitchFamily="18" charset="2"/>
              </a:rPr>
              <a:t>unknown CA        </a:t>
            </a:r>
            <a:r>
              <a:rPr lang="en-US" sz="2000" dirty="0" smtClean="0">
                <a:sym typeface="Symbol" pitchFamily="18" charset="2"/>
              </a:rPr>
              <a:t>(e.g.   self signed </a:t>
            </a:r>
            <a:r>
              <a:rPr lang="en-US" sz="2000" dirty="0" err="1" smtClean="0">
                <a:sym typeface="Symbol" pitchFamily="18" charset="2"/>
              </a:rPr>
              <a:t>certs</a:t>
            </a:r>
            <a:r>
              <a:rPr lang="en-US" sz="2000" dirty="0" smtClean="0">
                <a:sym typeface="Symbol" pitchFamily="18" charset="2"/>
              </a:rPr>
              <a:t>)</a:t>
            </a:r>
            <a:endParaRPr lang="en-US" dirty="0" smtClean="0">
              <a:sym typeface="Symbol" pitchFamily="18" charset="2"/>
            </a:endParaRPr>
          </a:p>
          <a:p>
            <a:pPr marL="1485900" lvl="3" indent="-457200">
              <a:buFont typeface="Arial" charset="0"/>
              <a:buChar char="•"/>
            </a:pPr>
            <a:r>
              <a:rPr lang="en-US" sz="2400" dirty="0" smtClean="0">
                <a:sym typeface="Symbol" pitchFamily="18" charset="2"/>
              </a:rPr>
              <a:t>Small sites may not want to pay for cert</a:t>
            </a:r>
          </a:p>
          <a:p>
            <a:pPr marL="914400" lvl="1" indent="-914400">
              <a:spcBef>
                <a:spcPts val="2000"/>
              </a:spcBef>
              <a:buNone/>
            </a:pPr>
            <a:r>
              <a:rPr lang="en-US" dirty="0" smtClean="0">
                <a:sym typeface="Symbol" pitchFamily="18" charset="2"/>
              </a:rPr>
              <a:t>Users often ignore warning:</a:t>
            </a:r>
          </a:p>
          <a:p>
            <a:pPr marL="1196975" lvl="2" indent="-457200"/>
            <a:r>
              <a:rPr lang="en-US" sz="2400" b="0" dirty="0" smtClean="0">
                <a:sym typeface="Symbol" pitchFamily="18" charset="2"/>
              </a:rPr>
              <a:t>Is it a </a:t>
            </a:r>
            <a:r>
              <a:rPr lang="en-US" sz="2400" b="0" dirty="0" err="1" smtClean="0">
                <a:sym typeface="Symbol" pitchFamily="18" charset="2"/>
              </a:rPr>
              <a:t>misconfiguration</a:t>
            </a:r>
            <a:r>
              <a:rPr lang="en-US" sz="2400" b="0" dirty="0" smtClean="0">
                <a:sym typeface="Symbol" pitchFamily="18" charset="2"/>
              </a:rPr>
              <a:t> or an attack?      User can’t tell.</a:t>
            </a:r>
          </a:p>
          <a:p>
            <a:pPr marL="1028700" lvl="2" indent="-457200"/>
            <a:endParaRPr lang="en-US" dirty="0" smtClean="0">
              <a:sym typeface="Symbol" pitchFamily="18" charset="2"/>
            </a:endParaRPr>
          </a:p>
          <a:p>
            <a:pPr marL="1196975" indent="-1196975"/>
            <a:r>
              <a:rPr lang="en-US" b="0" dirty="0" smtClean="0">
                <a:sym typeface="Symbol" pitchFamily="18" charset="2"/>
              </a:rPr>
              <a:t>Accepting invalid cert enables man-in-middle attacks</a:t>
            </a:r>
            <a:br>
              <a:rPr lang="en-US" b="0" dirty="0" smtClean="0">
                <a:sym typeface="Symbol" pitchFamily="18" charset="2"/>
              </a:rPr>
            </a:br>
            <a:r>
              <a:rPr lang="en-US" sz="2400" b="0" dirty="0" smtClean="0">
                <a:sym typeface="Symbol" pitchFamily="18" charset="2"/>
              </a:rPr>
              <a:t>		     </a:t>
            </a:r>
            <a:r>
              <a:rPr lang="en-US" sz="2000" b="0" dirty="0" smtClean="0">
                <a:sym typeface="Symbol" pitchFamily="18" charset="2"/>
              </a:rPr>
              <a:t>(see   http://crypto.stanford.edu/ssl-mitm )</a:t>
            </a:r>
            <a:endParaRPr lang="en-US" sz="2400" b="0" dirty="0" smtClean="0">
              <a:sym typeface="Symbol" pitchFamily="18" charset="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 in the middle attack using invalid </a:t>
            </a:r>
            <a:r>
              <a:rPr lang="en-US" dirty="0" err="1" smtClean="0"/>
              <a:t>certs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5791200"/>
            <a:ext cx="7772400" cy="685800"/>
          </a:xfrm>
        </p:spPr>
        <p:txBody>
          <a:bodyPr/>
          <a:lstStyle/>
          <a:p>
            <a:r>
              <a:rPr lang="en-US" b="0" dirty="0" smtClean="0"/>
              <a:t>Attacker proxies data between user and bank.   </a:t>
            </a:r>
            <a:br>
              <a:rPr lang="en-US" b="0" dirty="0" smtClean="0"/>
            </a:br>
            <a:r>
              <a:rPr lang="en-US" b="0" dirty="0" smtClean="0"/>
              <a:t>Sees all traffic and can modify data at will.</a:t>
            </a:r>
            <a:endParaRPr lang="en-US" b="0" dirty="0"/>
          </a:p>
        </p:txBody>
      </p:sp>
      <p:pic>
        <p:nvPicPr>
          <p:cNvPr id="4" name="Picture 2" descr="C:\Program Files\Microsoft Office\MEDIA\CAGCAT10\j0195384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flipH="1">
            <a:off x="762000" y="2480548"/>
            <a:ext cx="669341" cy="683314"/>
          </a:xfrm>
          <a:prstGeom prst="rect">
            <a:avLst/>
          </a:prstGeom>
          <a:noFill/>
        </p:spPr>
      </p:pic>
      <p:sp>
        <p:nvSpPr>
          <p:cNvPr id="5" name="tower"/>
          <p:cNvSpPr>
            <a:spLocks noEditPoints="1" noChangeArrowheads="1"/>
          </p:cNvSpPr>
          <p:nvPr/>
        </p:nvSpPr>
        <p:spPr bwMode="auto">
          <a:xfrm>
            <a:off x="4267200" y="2480548"/>
            <a:ext cx="381000" cy="685800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server"/>
          <p:cNvSpPr>
            <a:spLocks noEditPoints="1" noChangeArrowheads="1"/>
          </p:cNvSpPr>
          <p:nvPr/>
        </p:nvSpPr>
        <p:spPr bwMode="auto">
          <a:xfrm>
            <a:off x="7615868" y="2556748"/>
            <a:ext cx="474662" cy="530225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761 w 21600"/>
              <a:gd name="T17" fmla="*/ 22454 h 21600"/>
              <a:gd name="T18" fmla="*/ 21069 w 21600"/>
              <a:gd name="T19" fmla="*/ 28282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  <a:path w="21600" h="21600" extrusionOk="0">
                <a:moveTo>
                  <a:pt x="1662" y="1709"/>
                </a:moveTo>
                <a:lnTo>
                  <a:pt x="9046" y="1709"/>
                </a:lnTo>
                <a:lnTo>
                  <a:pt x="9046" y="2331"/>
                </a:lnTo>
                <a:lnTo>
                  <a:pt x="1662" y="2331"/>
                </a:lnTo>
                <a:lnTo>
                  <a:pt x="1662" y="1709"/>
                </a:lnTo>
                <a:moveTo>
                  <a:pt x="0" y="4351"/>
                </a:moveTo>
                <a:lnTo>
                  <a:pt x="10892" y="4351"/>
                </a:lnTo>
                <a:lnTo>
                  <a:pt x="10892" y="14141"/>
                </a:lnTo>
                <a:lnTo>
                  <a:pt x="21600" y="14141"/>
                </a:lnTo>
                <a:moveTo>
                  <a:pt x="11631" y="1243"/>
                </a:moveTo>
                <a:lnTo>
                  <a:pt x="20492" y="1243"/>
                </a:lnTo>
                <a:lnTo>
                  <a:pt x="20492" y="1554"/>
                </a:lnTo>
                <a:lnTo>
                  <a:pt x="11631" y="1554"/>
                </a:lnTo>
                <a:lnTo>
                  <a:pt x="11631" y="1243"/>
                </a:lnTo>
                <a:moveTo>
                  <a:pt x="11631" y="3263"/>
                </a:moveTo>
                <a:lnTo>
                  <a:pt x="20492" y="3263"/>
                </a:lnTo>
                <a:lnTo>
                  <a:pt x="20492" y="3574"/>
                </a:lnTo>
                <a:lnTo>
                  <a:pt x="11631" y="3574"/>
                </a:lnTo>
                <a:lnTo>
                  <a:pt x="11631" y="3263"/>
                </a:lnTo>
                <a:moveTo>
                  <a:pt x="11631" y="6060"/>
                </a:moveTo>
                <a:lnTo>
                  <a:pt x="20492" y="6060"/>
                </a:lnTo>
                <a:lnTo>
                  <a:pt x="20492" y="6371"/>
                </a:lnTo>
                <a:lnTo>
                  <a:pt x="11631" y="6371"/>
                </a:lnTo>
                <a:lnTo>
                  <a:pt x="11631" y="6060"/>
                </a:lnTo>
                <a:moveTo>
                  <a:pt x="11631" y="8081"/>
                </a:moveTo>
                <a:lnTo>
                  <a:pt x="20308" y="8081"/>
                </a:lnTo>
                <a:lnTo>
                  <a:pt x="20308" y="8391"/>
                </a:lnTo>
                <a:lnTo>
                  <a:pt x="11631" y="8391"/>
                </a:lnTo>
                <a:lnTo>
                  <a:pt x="11631" y="8081"/>
                </a:lnTo>
                <a:moveTo>
                  <a:pt x="11631" y="4196"/>
                </a:moveTo>
                <a:lnTo>
                  <a:pt x="12369" y="4196"/>
                </a:lnTo>
                <a:lnTo>
                  <a:pt x="12369" y="4817"/>
                </a:lnTo>
                <a:lnTo>
                  <a:pt x="11631" y="4817"/>
                </a:lnTo>
                <a:lnTo>
                  <a:pt x="11631" y="4196"/>
                </a:lnTo>
                <a:moveTo>
                  <a:pt x="14400" y="4196"/>
                </a:moveTo>
                <a:lnTo>
                  <a:pt x="15138" y="4196"/>
                </a:lnTo>
                <a:lnTo>
                  <a:pt x="15138" y="4817"/>
                </a:lnTo>
                <a:lnTo>
                  <a:pt x="14400" y="4817"/>
                </a:lnTo>
                <a:lnTo>
                  <a:pt x="14400" y="4196"/>
                </a:lnTo>
                <a:moveTo>
                  <a:pt x="16985" y="4196"/>
                </a:moveTo>
                <a:lnTo>
                  <a:pt x="17723" y="4196"/>
                </a:lnTo>
                <a:lnTo>
                  <a:pt x="17723" y="4817"/>
                </a:lnTo>
                <a:lnTo>
                  <a:pt x="16985" y="4817"/>
                </a:lnTo>
                <a:lnTo>
                  <a:pt x="16985" y="4196"/>
                </a:lnTo>
                <a:moveTo>
                  <a:pt x="19754" y="4196"/>
                </a:moveTo>
                <a:lnTo>
                  <a:pt x="20492" y="4196"/>
                </a:lnTo>
                <a:lnTo>
                  <a:pt x="20492" y="4817"/>
                </a:lnTo>
                <a:lnTo>
                  <a:pt x="19754" y="4817"/>
                </a:lnTo>
                <a:lnTo>
                  <a:pt x="19754" y="4196"/>
                </a:lnTo>
                <a:moveTo>
                  <a:pt x="11631" y="9635"/>
                </a:moveTo>
                <a:lnTo>
                  <a:pt x="12369" y="9635"/>
                </a:lnTo>
                <a:lnTo>
                  <a:pt x="12369" y="10256"/>
                </a:lnTo>
                <a:lnTo>
                  <a:pt x="11631" y="10256"/>
                </a:lnTo>
                <a:lnTo>
                  <a:pt x="11631" y="9635"/>
                </a:lnTo>
                <a:moveTo>
                  <a:pt x="14400" y="9635"/>
                </a:moveTo>
                <a:lnTo>
                  <a:pt x="15138" y="9635"/>
                </a:lnTo>
                <a:lnTo>
                  <a:pt x="15138" y="10256"/>
                </a:lnTo>
                <a:lnTo>
                  <a:pt x="14400" y="10256"/>
                </a:lnTo>
                <a:lnTo>
                  <a:pt x="14400" y="9635"/>
                </a:lnTo>
                <a:moveTo>
                  <a:pt x="16985" y="9635"/>
                </a:moveTo>
                <a:lnTo>
                  <a:pt x="17723" y="9635"/>
                </a:lnTo>
                <a:lnTo>
                  <a:pt x="17723" y="10256"/>
                </a:lnTo>
                <a:lnTo>
                  <a:pt x="16985" y="10256"/>
                </a:lnTo>
                <a:lnTo>
                  <a:pt x="16985" y="9635"/>
                </a:lnTo>
                <a:moveTo>
                  <a:pt x="19754" y="9635"/>
                </a:moveTo>
                <a:lnTo>
                  <a:pt x="20492" y="9635"/>
                </a:lnTo>
                <a:lnTo>
                  <a:pt x="20492" y="10256"/>
                </a:lnTo>
                <a:lnTo>
                  <a:pt x="19754" y="10256"/>
                </a:lnTo>
                <a:lnTo>
                  <a:pt x="19754" y="9635"/>
                </a:lnTo>
                <a:moveTo>
                  <a:pt x="10892" y="14141"/>
                </a:moveTo>
                <a:lnTo>
                  <a:pt x="10892" y="15384"/>
                </a:lnTo>
                <a:lnTo>
                  <a:pt x="10892" y="20046"/>
                </a:lnTo>
                <a:lnTo>
                  <a:pt x="10892" y="21600"/>
                </a:lnTo>
                <a:lnTo>
                  <a:pt x="10892" y="14141"/>
                </a:lnTo>
                <a:moveTo>
                  <a:pt x="10892" y="4351"/>
                </a:moveTo>
                <a:lnTo>
                  <a:pt x="10892" y="3574"/>
                </a:lnTo>
                <a:lnTo>
                  <a:pt x="10892" y="932"/>
                </a:lnTo>
                <a:lnTo>
                  <a:pt x="10892" y="0"/>
                </a:lnTo>
                <a:lnTo>
                  <a:pt x="10892" y="4351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468597" y="2209800"/>
            <a:ext cx="6848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800" dirty="0" smtClean="0">
                <a:latin typeface="+mn-lt"/>
              </a:rPr>
              <a:t>bank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62400" y="2057400"/>
            <a:ext cx="1095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n-lt"/>
              </a:rPr>
              <a:t>attacker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600200" y="2271252"/>
            <a:ext cx="5715000" cy="414858"/>
            <a:chOff x="1600200" y="2271252"/>
            <a:chExt cx="5715000" cy="414858"/>
          </a:xfrm>
        </p:grpSpPr>
        <p:cxnSp>
          <p:nvCxnSpPr>
            <p:cNvPr id="14" name="Straight Arrow Connector 13"/>
            <p:cNvCxnSpPr/>
            <p:nvPr/>
          </p:nvCxnSpPr>
          <p:spPr bwMode="auto">
            <a:xfrm>
              <a:off x="1600200" y="2590800"/>
              <a:ext cx="2514600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5" name="TextBox 14"/>
            <p:cNvSpPr txBox="1"/>
            <p:nvPr/>
          </p:nvSpPr>
          <p:spPr>
            <a:xfrm>
              <a:off x="2118852" y="2271252"/>
              <a:ext cx="14285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>
                  <a:latin typeface="+mn-lt"/>
                </a:rPr>
                <a:t>ClientHello</a:t>
              </a:r>
              <a:endParaRPr lang="en-US" sz="2000" dirty="0" smtClean="0">
                <a:latin typeface="+mn-lt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 bwMode="auto">
            <a:xfrm>
              <a:off x="4800600" y="2605548"/>
              <a:ext cx="2514600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7" name="TextBox 16"/>
            <p:cNvSpPr txBox="1"/>
            <p:nvPr/>
          </p:nvSpPr>
          <p:spPr>
            <a:xfrm>
              <a:off x="5319252" y="2286000"/>
              <a:ext cx="14285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>
                  <a:latin typeface="+mn-lt"/>
                </a:rPr>
                <a:t>ClientHello</a:t>
              </a:r>
              <a:endParaRPr lang="en-US" sz="2000" dirty="0" smtClean="0">
                <a:latin typeface="+mn-lt"/>
              </a:endParaRPr>
            </a:p>
          </p:txBody>
        </p:sp>
      </p:grpSp>
      <p:sp>
        <p:nvSpPr>
          <p:cNvPr id="19" name="Rectangle 18"/>
          <p:cNvSpPr/>
          <p:nvPr/>
        </p:nvSpPr>
        <p:spPr bwMode="auto">
          <a:xfrm>
            <a:off x="7315200" y="1676400"/>
            <a:ext cx="1295400" cy="3810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BankCert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3733800" y="1676400"/>
            <a:ext cx="1600200" cy="381000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err="1" smtClean="0">
                <a:latin typeface="+mn-lt"/>
              </a:rPr>
              <a:t>Badguy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Cert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4953000" y="2876490"/>
            <a:ext cx="2514600" cy="400110"/>
            <a:chOff x="4953000" y="2876490"/>
            <a:chExt cx="2514600" cy="400110"/>
          </a:xfrm>
        </p:grpSpPr>
        <p:cxnSp>
          <p:nvCxnSpPr>
            <p:cNvPr id="21" name="Straight Arrow Connector 20"/>
            <p:cNvCxnSpPr/>
            <p:nvPr/>
          </p:nvCxnSpPr>
          <p:spPr bwMode="auto">
            <a:xfrm flipH="1">
              <a:off x="4953000" y="3196038"/>
              <a:ext cx="2514600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2" name="TextBox 21"/>
            <p:cNvSpPr txBox="1"/>
            <p:nvPr/>
          </p:nvSpPr>
          <p:spPr>
            <a:xfrm flipH="1">
              <a:off x="5065866" y="2876490"/>
              <a:ext cx="2292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>
                  <a:latin typeface="+mn-lt"/>
                </a:rPr>
                <a:t>ServerCert</a:t>
              </a:r>
              <a:r>
                <a:rPr lang="en-US" sz="2000" dirty="0" smtClean="0">
                  <a:latin typeface="+mn-lt"/>
                </a:rPr>
                <a:t> (</a:t>
              </a:r>
              <a:r>
                <a:rPr lang="en-US" sz="2000" b="1" dirty="0" smtClean="0">
                  <a:latin typeface="+mn-lt"/>
                </a:rPr>
                <a:t>Bank</a:t>
              </a:r>
              <a:r>
                <a:rPr lang="en-US" sz="2000" dirty="0" smtClean="0">
                  <a:latin typeface="+mn-lt"/>
                </a:rPr>
                <a:t>)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600200" y="2895600"/>
            <a:ext cx="2683004" cy="400110"/>
            <a:chOff x="1600200" y="2895600"/>
            <a:chExt cx="2683004" cy="400110"/>
          </a:xfrm>
        </p:grpSpPr>
        <p:cxnSp>
          <p:nvCxnSpPr>
            <p:cNvPr id="23" name="Straight Arrow Connector 22"/>
            <p:cNvCxnSpPr/>
            <p:nvPr/>
          </p:nvCxnSpPr>
          <p:spPr bwMode="auto">
            <a:xfrm flipH="1">
              <a:off x="1600200" y="3215148"/>
              <a:ext cx="2514600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4" name="TextBox 23"/>
            <p:cNvSpPr txBox="1"/>
            <p:nvPr/>
          </p:nvSpPr>
          <p:spPr>
            <a:xfrm flipH="1">
              <a:off x="1676400" y="2895600"/>
              <a:ext cx="26068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>
                  <a:latin typeface="+mn-lt"/>
                </a:rPr>
                <a:t>ServerCert</a:t>
              </a:r>
              <a:r>
                <a:rPr lang="en-US" sz="2000" dirty="0" smtClean="0">
                  <a:latin typeface="+mn-lt"/>
                </a:rPr>
                <a:t> (</a:t>
              </a:r>
              <a:r>
                <a:rPr lang="en-US" sz="2000" b="1" dirty="0" err="1" smtClean="0">
                  <a:latin typeface="+mn-lt"/>
                </a:rPr>
                <a:t>Badguy</a:t>
              </a:r>
              <a:r>
                <a:rPr lang="en-US" sz="2000" dirty="0" smtClean="0">
                  <a:latin typeface="+mn-lt"/>
                </a:rPr>
                <a:t>)</a:t>
              </a:r>
            </a:p>
          </p:txBody>
        </p:sp>
      </p:grpSp>
      <p:sp>
        <p:nvSpPr>
          <p:cNvPr id="26" name="Rounded Rectangular Callout 25"/>
          <p:cNvSpPr/>
          <p:nvPr/>
        </p:nvSpPr>
        <p:spPr bwMode="auto">
          <a:xfrm>
            <a:off x="0" y="1524000"/>
            <a:ext cx="2819400" cy="457200"/>
          </a:xfrm>
          <a:prstGeom prst="wedgeRoundRectCallout">
            <a:avLst>
              <a:gd name="adj1" fmla="val -10371"/>
              <a:gd name="adj2" fmla="val 156048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dirty="0" smtClean="0">
                <a:latin typeface="+mn-lt"/>
              </a:rPr>
              <a:t>GET </a:t>
            </a:r>
            <a:r>
              <a:rPr lang="en-US" sz="2000" b="1" dirty="0" smtClean="0">
                <a:latin typeface="+mn-lt"/>
              </a:rPr>
              <a:t>https</a:t>
            </a:r>
            <a:r>
              <a:rPr lang="en-US" sz="2000" dirty="0" smtClean="0">
                <a:latin typeface="+mn-lt"/>
              </a:rPr>
              <a:t>://bank.com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1000" y="3207603"/>
            <a:ext cx="13500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+mn-lt"/>
              </a:rPr>
              <a:t>bad cert</a:t>
            </a:r>
          </a:p>
          <a:p>
            <a:pPr algn="ctr"/>
            <a:r>
              <a:rPr lang="en-US" dirty="0" smtClean="0">
                <a:latin typeface="+mn-lt"/>
              </a:rPr>
              <a:t>warning!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914400" y="4114800"/>
            <a:ext cx="7239000" cy="842665"/>
            <a:chOff x="914400" y="4114800"/>
            <a:chExt cx="7239000" cy="842665"/>
          </a:xfrm>
        </p:grpSpPr>
        <p:cxnSp>
          <p:nvCxnSpPr>
            <p:cNvPr id="29" name="Straight Arrow Connector 28"/>
            <p:cNvCxnSpPr/>
            <p:nvPr/>
          </p:nvCxnSpPr>
          <p:spPr bwMode="auto">
            <a:xfrm>
              <a:off x="1295400" y="4419600"/>
              <a:ext cx="2971800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30" name="Straight Arrow Connector 29"/>
            <p:cNvCxnSpPr/>
            <p:nvPr/>
          </p:nvCxnSpPr>
          <p:spPr bwMode="auto">
            <a:xfrm>
              <a:off x="4800600" y="4419600"/>
              <a:ext cx="3124200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sp>
          <p:nvSpPr>
            <p:cNvPr id="32" name="TextBox 31"/>
            <p:cNvSpPr txBox="1"/>
            <p:nvPr/>
          </p:nvSpPr>
          <p:spPr>
            <a:xfrm>
              <a:off x="1828800" y="4114800"/>
              <a:ext cx="23135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n-lt"/>
                </a:rPr>
                <a:t>SSL key exchange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230218" y="4114800"/>
              <a:ext cx="23135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n-lt"/>
                </a:rPr>
                <a:t>SSL key exchange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14400" y="4495800"/>
              <a:ext cx="4523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k</a:t>
              </a:r>
              <a:r>
                <a:rPr lang="en-US" baseline="-25000" dirty="0" smtClean="0">
                  <a:latin typeface="+mn-lt"/>
                </a:rPr>
                <a:t>1</a:t>
              </a:r>
              <a:endParaRPr lang="en-US" dirty="0" smtClean="0">
                <a:latin typeface="+mn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962400" y="4495800"/>
              <a:ext cx="4523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k</a:t>
              </a:r>
              <a:r>
                <a:rPr lang="en-US" baseline="-25000" dirty="0" smtClean="0">
                  <a:latin typeface="+mn-lt"/>
                </a:rPr>
                <a:t>1</a:t>
              </a:r>
              <a:endParaRPr lang="en-US" dirty="0" smtClean="0">
                <a:latin typeface="+mn-lt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724400" y="4495800"/>
              <a:ext cx="4523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k</a:t>
              </a:r>
              <a:r>
                <a:rPr lang="en-US" baseline="-25000" dirty="0" smtClean="0">
                  <a:latin typeface="+mn-lt"/>
                </a:rPr>
                <a:t>2</a:t>
              </a:r>
              <a:endParaRPr lang="en-US" dirty="0" smtClean="0">
                <a:latin typeface="+mn-lt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701032" y="4491335"/>
              <a:ext cx="4523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k</a:t>
              </a:r>
              <a:r>
                <a:rPr lang="en-US" baseline="-25000" dirty="0" smtClean="0">
                  <a:latin typeface="+mn-lt"/>
                </a:rPr>
                <a:t>2</a:t>
              </a:r>
              <a:endParaRPr lang="en-US" dirty="0" smtClean="0">
                <a:latin typeface="+mn-lt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990600" y="5010090"/>
            <a:ext cx="3429000" cy="400110"/>
            <a:chOff x="990600" y="5010090"/>
            <a:chExt cx="3429000" cy="400110"/>
          </a:xfrm>
        </p:grpSpPr>
        <p:cxnSp>
          <p:nvCxnSpPr>
            <p:cNvPr id="39" name="Straight Arrow Connector 38"/>
            <p:cNvCxnSpPr/>
            <p:nvPr/>
          </p:nvCxnSpPr>
          <p:spPr bwMode="auto">
            <a:xfrm>
              <a:off x="990600" y="5334000"/>
              <a:ext cx="342900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0" name="TextBox 39"/>
            <p:cNvSpPr txBox="1"/>
            <p:nvPr/>
          </p:nvSpPr>
          <p:spPr>
            <a:xfrm>
              <a:off x="1389182" y="5010090"/>
              <a:ext cx="2725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n-lt"/>
                </a:rPr>
                <a:t>HTTP data enc with k</a:t>
              </a:r>
              <a:r>
                <a:rPr lang="en-US" sz="2000" baseline="-25000" dirty="0" smtClean="0">
                  <a:latin typeface="+mn-lt"/>
                </a:rPr>
                <a:t>1</a:t>
              </a:r>
              <a:endParaRPr lang="en-US" sz="2000" dirty="0" smtClean="0">
                <a:latin typeface="+mn-lt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724400" y="5029200"/>
            <a:ext cx="3429000" cy="400110"/>
            <a:chOff x="4724400" y="5029200"/>
            <a:chExt cx="3429000" cy="400110"/>
          </a:xfrm>
        </p:grpSpPr>
        <p:cxnSp>
          <p:nvCxnSpPr>
            <p:cNvPr id="41" name="Straight Arrow Connector 40"/>
            <p:cNvCxnSpPr/>
            <p:nvPr/>
          </p:nvCxnSpPr>
          <p:spPr bwMode="auto">
            <a:xfrm>
              <a:off x="4724400" y="5353110"/>
              <a:ext cx="342900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2" name="TextBox 41"/>
            <p:cNvSpPr txBox="1"/>
            <p:nvPr/>
          </p:nvSpPr>
          <p:spPr>
            <a:xfrm>
              <a:off x="5122982" y="5029200"/>
              <a:ext cx="2725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n-lt"/>
                </a:rPr>
                <a:t>HTTP data enc with k</a:t>
              </a:r>
              <a:r>
                <a:rPr lang="en-US" sz="2000" baseline="-25000" dirty="0" smtClean="0">
                  <a:latin typeface="+mn-lt"/>
                </a:rPr>
                <a:t>2</a:t>
              </a:r>
              <a:endParaRPr lang="en-US" sz="2000" dirty="0" smtClean="0">
                <a:latin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6" grpId="0" animBg="1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Threat Model:   Network Attacker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381000" y="1905000"/>
            <a:ext cx="8229600" cy="4724400"/>
          </a:xfrm>
        </p:spPr>
        <p:txBody>
          <a:bodyPr/>
          <a:lstStyle/>
          <a:p>
            <a:r>
              <a:rPr lang="en-US" dirty="0" smtClean="0"/>
              <a:t>Network Attacker:</a:t>
            </a:r>
          </a:p>
          <a:p>
            <a:pPr lvl="1">
              <a:spcBef>
                <a:spcPts val="1200"/>
              </a:spcBef>
              <a:buFont typeface="Arial" charset="0"/>
              <a:buChar char="•"/>
            </a:pPr>
            <a:r>
              <a:rPr lang="en-US" dirty="0" smtClean="0"/>
              <a:t>Controls network infrastructure:     </a:t>
            </a:r>
            <a:r>
              <a:rPr lang="en-US" sz="2000" dirty="0" smtClean="0"/>
              <a:t>Routers,   DNS</a:t>
            </a:r>
            <a:endParaRPr lang="en-US" dirty="0" smtClean="0"/>
          </a:p>
          <a:p>
            <a:pPr marL="914400" lvl="2" indent="0">
              <a:spcBef>
                <a:spcPts val="1200"/>
              </a:spcBef>
            </a:pPr>
            <a:r>
              <a:rPr lang="en-US" sz="2400" dirty="0" smtClean="0"/>
              <a:t>Passive attacker</a:t>
            </a:r>
            <a:r>
              <a:rPr lang="en-US" sz="2400" b="0" dirty="0" smtClean="0"/>
              <a:t>:    only eavesdrops on net traffic</a:t>
            </a:r>
          </a:p>
          <a:p>
            <a:pPr marL="914400" lvl="2" indent="0">
              <a:spcBef>
                <a:spcPts val="1200"/>
              </a:spcBef>
            </a:pPr>
            <a:r>
              <a:rPr lang="en-US" sz="2400" dirty="0" smtClean="0"/>
              <a:t>Active attacker</a:t>
            </a:r>
            <a:r>
              <a:rPr lang="en-US" sz="2400" b="0" dirty="0" smtClean="0"/>
              <a:t>:   eavesdrops, injects, blocks, and modifies packets</a:t>
            </a:r>
          </a:p>
          <a:p>
            <a:pPr lvl="1"/>
            <a:endParaRPr lang="en-US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Examples: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Wireless network at Internet Café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Internet access at hotels   </a:t>
            </a:r>
            <a:r>
              <a:rPr lang="en-US" sz="2000" dirty="0" smtClean="0"/>
              <a:t>(</a:t>
            </a:r>
            <a:r>
              <a:rPr lang="en-US" sz="2000" dirty="0" err="1" smtClean="0"/>
              <a:t>untrusted</a:t>
            </a:r>
            <a:r>
              <a:rPr lang="en-US" sz="2000" dirty="0" smtClean="0"/>
              <a:t> ISP)</a:t>
            </a:r>
            <a:endParaRPr lang="en-US" dirty="0" smtClean="0"/>
          </a:p>
        </p:txBody>
      </p:sp>
      <p:pic>
        <p:nvPicPr>
          <p:cNvPr id="20486" name="Picture 16" descr="evil-rout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96200" y="1600200"/>
            <a:ext cx="1263650" cy="92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Firefox:  Invalid cert dialog</a:t>
            </a:r>
          </a:p>
        </p:txBody>
      </p:sp>
      <p:sp>
        <p:nvSpPr>
          <p:cNvPr id="27651" name="Content Placeholder 6"/>
          <p:cNvSpPr>
            <a:spLocks noGrp="1"/>
          </p:cNvSpPr>
          <p:nvPr>
            <p:ph idx="1"/>
          </p:nvPr>
        </p:nvSpPr>
        <p:spPr>
          <a:xfrm>
            <a:off x="609600" y="5791200"/>
            <a:ext cx="8001000" cy="1066800"/>
          </a:xfrm>
        </p:spPr>
        <p:txBody>
          <a:bodyPr/>
          <a:lstStyle/>
          <a:p>
            <a:pPr algn="ctr"/>
            <a:r>
              <a:rPr lang="en-US" dirty="0" smtClean="0"/>
              <a:t>Firefox 3.0:      </a:t>
            </a:r>
            <a:r>
              <a:rPr lang="en-US" u="sng" dirty="0" smtClean="0"/>
              <a:t>Four clicks</a:t>
            </a:r>
            <a:r>
              <a:rPr lang="en-US" dirty="0" smtClean="0"/>
              <a:t> to get </a:t>
            </a:r>
            <a:r>
              <a:rPr lang="en-US" dirty="0" err="1" smtClean="0"/>
              <a:t>firefox</a:t>
            </a:r>
            <a:r>
              <a:rPr lang="en-US" dirty="0" smtClean="0"/>
              <a:t> to accept cert</a:t>
            </a:r>
          </a:p>
          <a:p>
            <a:pPr lvl="2">
              <a:buFont typeface="Arial" pitchFamily="34" charset="0"/>
              <a:buChar char="•"/>
            </a:pPr>
            <a:r>
              <a:rPr lang="en-US" sz="2400" b="0" dirty="0" smtClean="0"/>
              <a:t>page is displayed with full HTTPS indicators</a:t>
            </a:r>
            <a:endParaRPr lang="en-US" sz="2400" dirty="0" smtClean="0"/>
          </a:p>
        </p:txBody>
      </p:sp>
      <p:pic>
        <p:nvPicPr>
          <p:cNvPr id="27654" name="Picture 2"/>
          <p:cNvPicPr>
            <a:picLocks noChangeAspect="1" noChangeArrowheads="1"/>
          </p:cNvPicPr>
          <p:nvPr/>
        </p:nvPicPr>
        <p:blipFill>
          <a:blip r:embed="rId2"/>
          <a:srcRect t="6798" b="11266"/>
          <a:stretch>
            <a:fillRect/>
          </a:stretch>
        </p:blipFill>
        <p:spPr bwMode="auto">
          <a:xfrm>
            <a:off x="1085850" y="1219200"/>
            <a:ext cx="69723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val 8"/>
          <p:cNvSpPr/>
          <p:nvPr/>
        </p:nvSpPr>
        <p:spPr bwMode="auto">
          <a:xfrm>
            <a:off x="2224088" y="2789238"/>
            <a:ext cx="990600" cy="3810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+mn-lt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191000" y="3200400"/>
            <a:ext cx="1524000" cy="3810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IE:   invalid cert URL bar</a:t>
            </a:r>
            <a:endParaRPr lang="en-US" dirty="0"/>
          </a:p>
        </p:txBody>
      </p:sp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2"/>
          <a:srcRect b="54000"/>
          <a:stretch>
            <a:fillRect/>
          </a:stretch>
        </p:blipFill>
        <p:spPr bwMode="auto">
          <a:xfrm>
            <a:off x="990600" y="2590800"/>
            <a:ext cx="7124700" cy="2841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ounded Rectangle 8"/>
          <p:cNvSpPr/>
          <p:nvPr/>
        </p:nvSpPr>
        <p:spPr bwMode="auto">
          <a:xfrm>
            <a:off x="1714500" y="2733487"/>
            <a:ext cx="3886200" cy="609600"/>
          </a:xfrm>
          <a:prstGeom prst="round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4. Mixed Content:  HTTP and HTTPS</a:t>
            </a:r>
          </a:p>
        </p:txBody>
      </p:sp>
      <p:sp>
        <p:nvSpPr>
          <p:cNvPr id="2867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534400" cy="5257800"/>
          </a:xfrm>
        </p:spPr>
        <p:txBody>
          <a:bodyPr/>
          <a:lstStyle/>
          <a:p>
            <a:r>
              <a:rPr lang="en-US" b="0" dirty="0" smtClean="0"/>
              <a:t>Page loads over HTTPS, but contains content over HTTP</a:t>
            </a:r>
          </a:p>
          <a:p>
            <a:r>
              <a:rPr lang="en-US" dirty="0" smtClean="0"/>
              <a:t>		(e.g.     &lt;script   </a:t>
            </a:r>
            <a:r>
              <a:rPr lang="en-US" dirty="0" err="1" smtClean="0"/>
              <a:t>src</a:t>
            </a:r>
            <a:r>
              <a:rPr lang="en-US" dirty="0" smtClean="0"/>
              <a:t>=“</a:t>
            </a:r>
            <a:r>
              <a:rPr lang="en-US" dirty="0" smtClean="0">
                <a:solidFill>
                  <a:srgbClr val="FF0000"/>
                </a:solidFill>
              </a:rPr>
              <a:t>http</a:t>
            </a:r>
            <a:r>
              <a:rPr lang="en-US" dirty="0" smtClean="0"/>
              <a:t>://.../script.js&gt;  ) </a:t>
            </a:r>
          </a:p>
          <a:p>
            <a:endParaRPr lang="en-US" dirty="0" smtClean="0"/>
          </a:p>
          <a:p>
            <a:r>
              <a:rPr lang="en-US" dirty="0" smtClean="0"/>
              <a:t>IE7:   </a:t>
            </a:r>
            <a:r>
              <a:rPr lang="en-US" b="0" dirty="0" smtClean="0"/>
              <a:t>displays mixed-content dialog and no SSL lock</a:t>
            </a:r>
          </a:p>
          <a:p>
            <a:r>
              <a:rPr lang="en-US" dirty="0" smtClean="0"/>
              <a:t>Firefox 3.0:   </a:t>
            </a:r>
            <a:r>
              <a:rPr lang="en-US" b="0" dirty="0" smtClean="0"/>
              <a:t>displays `!’ over lock icon </a:t>
            </a:r>
            <a:r>
              <a:rPr lang="en-US" sz="2000" b="0" dirty="0" smtClean="0"/>
              <a:t>(no dialog by default)</a:t>
            </a:r>
          </a:p>
          <a:p>
            <a:endParaRPr lang="en-US" sz="2000" dirty="0" smtClean="0"/>
          </a:p>
          <a:p>
            <a:r>
              <a:rPr lang="en-US" dirty="0" smtClean="0"/>
              <a:t>Both browsers:   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Flash </a:t>
            </a:r>
            <a:r>
              <a:rPr lang="en-US" dirty="0" err="1" smtClean="0"/>
              <a:t>swf</a:t>
            </a:r>
            <a:r>
              <a:rPr lang="en-US" dirty="0" smtClean="0"/>
              <a:t> file over HTTP does not trigger warning   !!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note:   Flash can script the embedding page</a:t>
            </a:r>
          </a:p>
          <a:p>
            <a:pPr lvl="1">
              <a:buFont typeface="Times" pitchFamily="18" charset="0"/>
              <a:buNone/>
            </a:pPr>
            <a:endParaRPr lang="en-US" dirty="0" smtClean="0"/>
          </a:p>
          <a:p>
            <a:r>
              <a:rPr lang="en-US" dirty="0" smtClean="0"/>
              <a:t>Safari:   </a:t>
            </a:r>
            <a:r>
              <a:rPr lang="en-US" b="0" dirty="0" smtClean="0"/>
              <a:t>does not attempt to detect mixed content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28676" name="Rounded Rectangle 3"/>
          <p:cNvSpPr>
            <a:spLocks noChangeArrowheads="1"/>
          </p:cNvSpPr>
          <p:nvPr/>
        </p:nvSpPr>
        <p:spPr bwMode="auto">
          <a:xfrm>
            <a:off x="228600" y="2667000"/>
            <a:ext cx="8534400" cy="281940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00B05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Mixed Content:  HTTP and HTTPS</a:t>
            </a:r>
          </a:p>
        </p:txBody>
      </p:sp>
      <p:pic>
        <p:nvPicPr>
          <p:cNvPr id="29699" name="Picture 8"/>
          <p:cNvPicPr>
            <a:picLocks noChangeAspect="1" noChangeArrowheads="1"/>
          </p:cNvPicPr>
          <p:nvPr/>
        </p:nvPicPr>
        <p:blipFill>
          <a:blip r:embed="rId2"/>
          <a:srcRect l="33594" t="37500" r="32813" b="40625"/>
          <a:stretch>
            <a:fillRect/>
          </a:stretch>
        </p:blipFill>
        <p:spPr bwMode="auto">
          <a:xfrm>
            <a:off x="1066800" y="1752600"/>
            <a:ext cx="3276600" cy="1600200"/>
          </a:xfrm>
          <a:prstGeom prst="rect">
            <a:avLst/>
          </a:prstGeom>
          <a:noFill/>
          <a:ln w="12700" algn="ctr">
            <a:noFill/>
            <a:miter lim="800000"/>
            <a:headEnd/>
            <a:tailEnd type="none" w="lg" len="med"/>
          </a:ln>
        </p:spPr>
      </p:pic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5030788" y="1611313"/>
            <a:ext cx="3395662" cy="1741487"/>
            <a:chOff x="3169" y="916"/>
            <a:chExt cx="2139" cy="1097"/>
          </a:xfrm>
        </p:grpSpPr>
        <p:pic>
          <p:nvPicPr>
            <p:cNvPr id="29706" name="Picture 12" descr="unspecifiedSecurityflaw"/>
            <p:cNvPicPr>
              <a:picLocks noChangeAspect="1" noChangeArrowheads="1"/>
            </p:cNvPicPr>
            <p:nvPr/>
          </p:nvPicPr>
          <p:blipFill>
            <a:blip r:embed="rId3"/>
            <a:srcRect l="42221" t="47212"/>
            <a:stretch>
              <a:fillRect/>
            </a:stretch>
          </p:blipFill>
          <p:spPr bwMode="auto">
            <a:xfrm>
              <a:off x="3169" y="1104"/>
              <a:ext cx="2139" cy="9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00848" name="Text Box 16"/>
            <p:cNvSpPr txBox="1">
              <a:spLocks noChangeArrowheads="1"/>
            </p:cNvSpPr>
            <p:nvPr/>
          </p:nvSpPr>
          <p:spPr bwMode="auto">
            <a:xfrm>
              <a:off x="3638" y="916"/>
              <a:ext cx="1110" cy="291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latin typeface="+mn-lt"/>
                </a:rPr>
                <a:t>silly dialogs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50838" y="2038350"/>
            <a:ext cx="639762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latin typeface="+mn-lt"/>
              </a:rPr>
              <a:t>IE7:</a:t>
            </a:r>
          </a:p>
        </p:txBody>
      </p:sp>
      <p:pic>
        <p:nvPicPr>
          <p:cNvPr id="29702" name="Picture 1"/>
          <p:cNvPicPr>
            <a:picLocks noChangeAspect="1" noChangeArrowheads="1"/>
          </p:cNvPicPr>
          <p:nvPr/>
        </p:nvPicPr>
        <p:blipFill>
          <a:blip r:embed="rId4"/>
          <a:srcRect b="72667"/>
          <a:stretch>
            <a:fillRect/>
          </a:stretch>
        </p:blipFill>
        <p:spPr bwMode="auto">
          <a:xfrm>
            <a:off x="914400" y="4724400"/>
            <a:ext cx="6591300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533400" y="4038600"/>
            <a:ext cx="3989388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No SSL lock in address bar:</a:t>
            </a:r>
          </a:p>
        </p:txBody>
      </p:sp>
      <p:sp>
        <p:nvSpPr>
          <p:cNvPr id="15" name="Oval 14"/>
          <p:cNvSpPr/>
          <p:nvPr/>
        </p:nvSpPr>
        <p:spPr bwMode="auto">
          <a:xfrm>
            <a:off x="1752600" y="4876800"/>
            <a:ext cx="685800" cy="53340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+mn-lt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4191000" y="4876800"/>
            <a:ext cx="457200" cy="53340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Mixed Content:  HTTP and HTTPS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800" y="1600200"/>
            <a:ext cx="1724025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Firefox 3.0:</a:t>
            </a:r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2"/>
          <a:srcRect r="12685" b="73810"/>
          <a:stretch>
            <a:fillRect/>
          </a:stretch>
        </p:blipFill>
        <p:spPr bwMode="auto">
          <a:xfrm>
            <a:off x="2362200" y="1600200"/>
            <a:ext cx="5638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5" name="Picture 4"/>
          <p:cNvPicPr>
            <a:picLocks noChangeAspect="1" noChangeArrowheads="1"/>
          </p:cNvPicPr>
          <p:nvPr/>
        </p:nvPicPr>
        <p:blipFill>
          <a:blip r:embed="rId2"/>
          <a:srcRect l="60178" t="85713" r="-294" b="2"/>
          <a:stretch>
            <a:fillRect/>
          </a:stretch>
        </p:blipFill>
        <p:spPr bwMode="auto">
          <a:xfrm>
            <a:off x="5486400" y="2514600"/>
            <a:ext cx="259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6" name="Picture 5"/>
          <p:cNvPicPr>
            <a:picLocks noChangeAspect="1" noChangeArrowheads="1"/>
          </p:cNvPicPr>
          <p:nvPr/>
        </p:nvPicPr>
        <p:blipFill>
          <a:blip r:embed="rId3"/>
          <a:srcRect t="74001"/>
          <a:stretch>
            <a:fillRect/>
          </a:stretch>
        </p:blipFill>
        <p:spPr bwMode="auto">
          <a:xfrm>
            <a:off x="990600" y="5105400"/>
            <a:ext cx="571500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609600" y="3581400"/>
            <a:ext cx="4884738" cy="9842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dirty="0">
                <a:latin typeface="+mn-lt"/>
              </a:rPr>
              <a:t>   No SSL indicator in address bar</a:t>
            </a:r>
          </a:p>
          <a:p>
            <a:pPr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dirty="0">
                <a:latin typeface="+mn-lt"/>
              </a:rPr>
              <a:t>   Clicking on bottom lock gives:</a:t>
            </a:r>
          </a:p>
        </p:txBody>
      </p:sp>
      <p:cxnSp>
        <p:nvCxnSpPr>
          <p:cNvPr id="30728" name="Straight Arrow Connector 18"/>
          <p:cNvCxnSpPr>
            <a:cxnSpLocks noChangeShapeType="1"/>
          </p:cNvCxnSpPr>
          <p:nvPr/>
        </p:nvCxnSpPr>
        <p:spPr bwMode="auto">
          <a:xfrm flipV="1">
            <a:off x="2819400" y="2362200"/>
            <a:ext cx="1524000" cy="1219200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0" name="Oval 19"/>
          <p:cNvSpPr/>
          <p:nvPr/>
        </p:nvSpPr>
        <p:spPr bwMode="auto">
          <a:xfrm>
            <a:off x="7315200" y="2514600"/>
            <a:ext cx="457200" cy="53340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5"/>
          <p:cNvSpPr>
            <a:spLocks noChangeArrowheads="1"/>
          </p:cNvSpPr>
          <p:nvPr/>
        </p:nvSpPr>
        <p:spPr bwMode="auto">
          <a:xfrm>
            <a:off x="1143000" y="2930525"/>
            <a:ext cx="6781800" cy="463550"/>
          </a:xfrm>
          <a:prstGeom prst="rect">
            <a:avLst/>
          </a:prstGeom>
          <a:solidFill>
            <a:schemeClr val="accent1"/>
          </a:solidFill>
          <a:ln w="38100" algn="ctr">
            <a:noFill/>
            <a:miter lim="800000"/>
            <a:headEnd/>
            <a:tailEnd type="none" w="lg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57156" name="Rectangle 4"/>
          <p:cNvSpPr>
            <a:spLocks noChangeArrowheads="1"/>
          </p:cNvSpPr>
          <p:nvPr/>
        </p:nvSpPr>
        <p:spPr bwMode="auto">
          <a:xfrm>
            <a:off x="1676400" y="5146675"/>
            <a:ext cx="6019800" cy="457200"/>
          </a:xfrm>
          <a:prstGeom prst="rect">
            <a:avLst/>
          </a:prstGeom>
          <a:solidFill>
            <a:schemeClr val="accent1"/>
          </a:solidFill>
          <a:ln w="38100" algn="ctr">
            <a:noFill/>
            <a:miter lim="800000"/>
            <a:headEnd/>
            <a:tailEnd type="none" w="lg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229600" cy="838200"/>
          </a:xfrm>
        </p:spPr>
        <p:txBody>
          <a:bodyPr/>
          <a:lstStyle/>
          <a:p>
            <a:r>
              <a:rPr lang="en-US" sz="3600" smtClean="0"/>
              <a:t>Mixed content and network attacks</a:t>
            </a:r>
          </a:p>
        </p:txBody>
      </p:sp>
      <p:sp>
        <p:nvSpPr>
          <p:cNvPr id="145715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838200" y="1524000"/>
            <a:ext cx="8305800" cy="5257800"/>
          </a:xfrm>
        </p:spPr>
        <p:txBody>
          <a:bodyPr/>
          <a:lstStyle/>
          <a:p>
            <a:r>
              <a:rPr lang="en-US" b="0" smtClean="0"/>
              <a:t>banks:   after login all content served over HTTPS</a:t>
            </a:r>
          </a:p>
          <a:p>
            <a:endParaRPr lang="en-US" smtClean="0"/>
          </a:p>
          <a:p>
            <a:r>
              <a:rPr lang="en-US" smtClean="0"/>
              <a:t>Developer error:     </a:t>
            </a:r>
            <a:r>
              <a:rPr lang="en-US" b="0" smtClean="0"/>
              <a:t>somewhere on bank site write</a:t>
            </a:r>
          </a:p>
          <a:p>
            <a:pPr lvl="1">
              <a:spcBef>
                <a:spcPct val="50000"/>
              </a:spcBef>
              <a:buFont typeface="Wingdings" pitchFamily="2" charset="2"/>
              <a:buNone/>
            </a:pPr>
            <a:r>
              <a:rPr lang="en-US" smtClean="0"/>
              <a:t>	</a:t>
            </a:r>
            <a:r>
              <a:rPr lang="en-US" b="1" smtClean="0"/>
              <a:t>&lt;embed  src=</a:t>
            </a:r>
            <a:r>
              <a:rPr lang="en-US" b="1" smtClean="0">
                <a:solidFill>
                  <a:srgbClr val="CC3300"/>
                </a:solidFill>
              </a:rPr>
              <a:t>http</a:t>
            </a:r>
            <a:r>
              <a:rPr lang="en-US" b="1" smtClean="0"/>
              <a:t>://www.site.com/flash.swf&gt; 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b="0" smtClean="0"/>
              <a:t>Active network attacker can now hijack session</a:t>
            </a:r>
          </a:p>
          <a:p>
            <a:pPr lvl="1">
              <a:spcBef>
                <a:spcPct val="50000"/>
              </a:spcBef>
            </a:pPr>
            <a:endParaRPr lang="en-US" smtClean="0"/>
          </a:p>
          <a:p>
            <a:pPr>
              <a:spcBef>
                <a:spcPct val="50000"/>
              </a:spcBef>
            </a:pPr>
            <a:r>
              <a:rPr lang="en-US" b="0" smtClean="0"/>
              <a:t>Better way to include content: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b="0" smtClean="0"/>
              <a:t>	      </a:t>
            </a:r>
            <a:r>
              <a:rPr lang="en-US" smtClean="0"/>
              <a:t>&lt;embed  src=//www.site.com/flash.swf&gt;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b="0" smtClean="0"/>
              <a:t>served over the same protocol as embedding page</a:t>
            </a:r>
          </a:p>
        </p:txBody>
      </p:sp>
      <p:sp>
        <p:nvSpPr>
          <p:cNvPr id="31750" name="Rectangle 6"/>
          <p:cNvSpPr>
            <a:spLocks noChangeArrowheads="1"/>
          </p:cNvSpPr>
          <p:nvPr/>
        </p:nvSpPr>
        <p:spPr bwMode="auto">
          <a:xfrm>
            <a:off x="685800" y="2362200"/>
            <a:ext cx="8201025" cy="1647825"/>
          </a:xfrm>
          <a:prstGeom prst="rect">
            <a:avLst/>
          </a:prstGeom>
          <a:noFill/>
          <a:ln w="38100" algn="ctr">
            <a:solidFill>
              <a:srgbClr val="009900"/>
            </a:solidFill>
            <a:miter lim="800000"/>
            <a:headEnd/>
            <a:tailEnd type="none" w="lg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Oval 6"/>
          <p:cNvSpPr/>
          <p:nvPr/>
        </p:nvSpPr>
        <p:spPr bwMode="auto">
          <a:xfrm>
            <a:off x="3200400" y="2895600"/>
            <a:ext cx="990600" cy="533400"/>
          </a:xfrm>
          <a:prstGeom prst="ellipse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715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 Example From an Online Bank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 …</a:t>
            </a:r>
          </a:p>
        </p:txBody>
      </p:sp>
      <p:pic>
        <p:nvPicPr>
          <p:cNvPr id="32774" name="Picture 3"/>
          <p:cNvPicPr>
            <a:picLocks noChangeAspect="1" noChangeArrowheads="1"/>
          </p:cNvPicPr>
          <p:nvPr/>
        </p:nvPicPr>
        <p:blipFill>
          <a:blip r:embed="rId2"/>
          <a:srcRect l="10156" t="4472" r="11719" b="89024"/>
          <a:stretch>
            <a:fillRect/>
          </a:stretch>
        </p:blipFill>
        <p:spPr bwMode="auto">
          <a:xfrm>
            <a:off x="685800" y="1752600"/>
            <a:ext cx="762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57200" y="4483100"/>
            <a:ext cx="8457765" cy="18158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nn-NO" sz="2000" dirty="0">
                <a:latin typeface="+mn-lt"/>
              </a:rPr>
              <a:t>var so = new SWFObject("</a:t>
            </a:r>
            <a:r>
              <a:rPr lang="nn-NO" b="1" dirty="0">
                <a:latin typeface="Arial Narrow" pitchFamily="34" charset="0"/>
              </a:rPr>
              <a:t>http</a:t>
            </a:r>
            <a:r>
              <a:rPr lang="nn-NO" sz="2000" dirty="0">
                <a:latin typeface="+mn-lt"/>
              </a:rPr>
              <a:t>://mfasa.chase.com/auth/device.swf",  ...</a:t>
            </a:r>
          </a:p>
          <a:p>
            <a:pPr>
              <a:defRPr/>
            </a:pPr>
            <a:endParaRPr lang="nn-NO" sz="2000" dirty="0">
              <a:latin typeface="+mn-lt"/>
            </a:endParaRPr>
          </a:p>
          <a:p>
            <a:pPr>
              <a:defRPr/>
            </a:pPr>
            <a:endParaRPr lang="nn-NO" sz="2000" dirty="0">
              <a:latin typeface="+mn-lt"/>
            </a:endParaRPr>
          </a:p>
          <a:p>
            <a:pPr>
              <a:defRPr/>
            </a:pPr>
            <a:r>
              <a:rPr lang="nn-NO" dirty="0">
                <a:latin typeface="+mn-lt"/>
              </a:rPr>
              <a:t>network attacker can modify SWF file and hijack </a:t>
            </a:r>
            <a:r>
              <a:rPr lang="nn-NO" dirty="0" smtClean="0">
                <a:latin typeface="+mn-lt"/>
              </a:rPr>
              <a:t>session</a:t>
            </a:r>
          </a:p>
          <a:p>
            <a:pPr>
              <a:defRPr/>
            </a:pPr>
            <a:r>
              <a:rPr lang="nn-NO" dirty="0" smtClean="0">
                <a:latin typeface="+mn-lt"/>
              </a:rPr>
              <a:t>	</a:t>
            </a:r>
            <a:r>
              <a:rPr lang="nn-NO" dirty="0" smtClean="0">
                <a:latin typeface="+mn-lt"/>
              </a:rPr>
              <a:t>					     </a:t>
            </a:r>
            <a:r>
              <a:rPr lang="nn-NO" sz="1600" dirty="0" smtClean="0">
                <a:latin typeface="+mn-lt"/>
              </a:rPr>
              <a:t>(the site has been fixed)</a:t>
            </a:r>
            <a:endParaRPr lang="en-US" sz="1600" dirty="0">
              <a:latin typeface="+mn-lt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524000" y="1708150"/>
            <a:ext cx="990600" cy="533400"/>
          </a:xfrm>
          <a:prstGeom prst="ellipse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+mn-lt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228600" y="4343400"/>
            <a:ext cx="8610600" cy="685800"/>
          </a:xfrm>
          <a:prstGeom prst="round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+mn-lt"/>
            </a:endParaRPr>
          </a:p>
        </p:txBody>
      </p:sp>
      <p:pic>
        <p:nvPicPr>
          <p:cNvPr id="32778" name="Picture 3"/>
          <p:cNvPicPr>
            <a:picLocks noChangeAspect="1" noChangeArrowheads="1"/>
          </p:cNvPicPr>
          <p:nvPr/>
        </p:nvPicPr>
        <p:blipFill>
          <a:blip r:embed="rId2"/>
          <a:srcRect l="12500" t="29404" r="14063" b="46748"/>
          <a:stretch>
            <a:fillRect/>
          </a:stretch>
        </p:blipFill>
        <p:spPr bwMode="auto">
          <a:xfrm>
            <a:off x="914400" y="2286000"/>
            <a:ext cx="7162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HOME\abarth\svn\papers\https\screenshots\origin-contamination.png"/>
          <p:cNvPicPr>
            <a:picLocks noChangeAspect="1" noChangeArrowheads="1"/>
          </p:cNvPicPr>
          <p:nvPr/>
        </p:nvPicPr>
        <p:blipFill>
          <a:blip r:embed="rId3"/>
          <a:srcRect t="54839"/>
          <a:stretch>
            <a:fillRect/>
          </a:stretch>
        </p:blipFill>
        <p:spPr bwMode="auto">
          <a:xfrm>
            <a:off x="914400" y="3810000"/>
            <a:ext cx="719455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5.  Origin Contamination:  an example</a:t>
            </a:r>
          </a:p>
        </p:txBody>
      </p:sp>
      <p:pic>
        <p:nvPicPr>
          <p:cNvPr id="33796" name="Picture 2" descr="D:\HOME\abarth\svn\papers\https\screenshots\origin-contamination.png"/>
          <p:cNvPicPr>
            <a:picLocks noChangeAspect="1" noChangeArrowheads="1"/>
          </p:cNvPicPr>
          <p:nvPr/>
        </p:nvPicPr>
        <p:blipFill>
          <a:blip r:embed="rId3"/>
          <a:srcRect b="44839"/>
          <a:stretch>
            <a:fillRect/>
          </a:stretch>
        </p:blipFill>
        <p:spPr bwMode="auto">
          <a:xfrm>
            <a:off x="914400" y="1143000"/>
            <a:ext cx="7194550" cy="260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57200" y="6019800"/>
            <a:ext cx="78486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1" dirty="0" err="1">
                <a:latin typeface="+mn-lt"/>
              </a:rPr>
              <a:t>safeLock</a:t>
            </a:r>
            <a:r>
              <a:rPr lang="en-US" sz="2000" dirty="0">
                <a:latin typeface="+mn-lt"/>
              </a:rPr>
              <a:t>:    removes lock from top page after loading bottom </a:t>
            </a:r>
            <a:r>
              <a:rPr lang="en-US" sz="2000" dirty="0" smtClean="0">
                <a:latin typeface="+mn-lt"/>
              </a:rPr>
              <a:t>page</a:t>
            </a:r>
          </a:p>
        </p:txBody>
      </p:sp>
      <p:pic>
        <p:nvPicPr>
          <p:cNvPr id="6" name="Picture 1" descr="C:\Documents and Settings\John Mitchell\My Documents\research\papers\svn\post-message\figures\igoogle-before.png"/>
          <p:cNvPicPr>
            <a:picLocks noChangeAspect="1" noChangeArrowheads="1"/>
          </p:cNvPicPr>
          <p:nvPr/>
        </p:nvPicPr>
        <p:blipFill>
          <a:blip r:embed="rId4"/>
          <a:srcRect l="4161" t="40437" r="69830" b="29610"/>
          <a:stretch>
            <a:fillRect/>
          </a:stretch>
        </p:blipFill>
        <p:spPr bwMode="auto">
          <a:xfrm>
            <a:off x="2286000" y="3962400"/>
            <a:ext cx="2362200" cy="188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7.40741E-7 L 0.00416 -0.35995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" y="-1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note:   the status Bar</a:t>
            </a:r>
          </a:p>
        </p:txBody>
      </p:sp>
      <p:sp>
        <p:nvSpPr>
          <p:cNvPr id="348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838200" y="1524000"/>
            <a:ext cx="8305800" cy="5257800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endParaRPr lang="en-US" altLang="ko-KR" smtClean="0">
              <a:ea typeface="굴림" pitchFamily="34" charset="-127"/>
            </a:endParaRPr>
          </a:p>
          <a:p>
            <a:pPr marL="0" indent="0">
              <a:buFont typeface="Wingdings" pitchFamily="2" charset="2"/>
              <a:buNone/>
            </a:pPr>
            <a:endParaRPr lang="en-US" altLang="ko-KR" smtClean="0">
              <a:ea typeface="굴림" pitchFamily="34" charset="-127"/>
            </a:endParaRPr>
          </a:p>
          <a:p>
            <a:pPr marL="0" indent="0">
              <a:buFont typeface="Wingdings" pitchFamily="2" charset="2"/>
              <a:buNone/>
            </a:pPr>
            <a:endParaRPr lang="en-US" altLang="ko-KR" smtClean="0">
              <a:ea typeface="굴림" pitchFamily="34" charset="-127"/>
            </a:endParaRPr>
          </a:p>
          <a:p>
            <a:pPr marL="0" indent="0"/>
            <a:endParaRPr lang="en-US" altLang="ko-KR" smtClean="0">
              <a:ea typeface="굴림" pitchFamily="34" charset="-127"/>
            </a:endParaRPr>
          </a:p>
          <a:p>
            <a:pPr marL="0" indent="0"/>
            <a:r>
              <a:rPr lang="en-US" altLang="ko-KR" smtClean="0">
                <a:ea typeface="굴림" pitchFamily="34" charset="-127"/>
              </a:rPr>
              <a:t>Trivially spoofable</a:t>
            </a:r>
          </a:p>
          <a:p>
            <a:pPr lvl="1">
              <a:spcBef>
                <a:spcPct val="80000"/>
              </a:spcBef>
              <a:buFont typeface="Wingdings" pitchFamily="2" charset="2"/>
              <a:buNone/>
            </a:pPr>
            <a:r>
              <a:rPr lang="en-US" altLang="ko-KR" smtClean="0">
                <a:ea typeface="굴림" pitchFamily="34" charset="-127"/>
              </a:rPr>
              <a:t>&lt;a href=“http://www.paypal.com/”</a:t>
            </a:r>
          </a:p>
          <a:p>
            <a:pPr lvl="1">
              <a:buFont typeface="Wingdings" pitchFamily="2" charset="2"/>
              <a:buNone/>
            </a:pPr>
            <a:r>
              <a:rPr lang="en-US" altLang="ko-KR" smtClean="0">
                <a:ea typeface="굴림" pitchFamily="34" charset="-127"/>
              </a:rPr>
              <a:t>	        </a:t>
            </a:r>
            <a:r>
              <a:rPr lang="en-US" altLang="ko-KR" smtClean="0">
                <a:solidFill>
                  <a:srgbClr val="CC3300"/>
                </a:solidFill>
                <a:ea typeface="굴림" pitchFamily="34" charset="-127"/>
              </a:rPr>
              <a:t>onclick=“this.href = ‘http://www.evil.com/’;”&gt;</a:t>
            </a:r>
          </a:p>
          <a:p>
            <a:pPr lvl="1">
              <a:buFont typeface="Wingdings" pitchFamily="2" charset="2"/>
              <a:buNone/>
            </a:pPr>
            <a:r>
              <a:rPr lang="en-US" altLang="ko-KR" smtClean="0">
                <a:ea typeface="굴림" pitchFamily="34" charset="-127"/>
              </a:rPr>
              <a:t>     PayPal&lt;/a&gt;</a:t>
            </a:r>
          </a:p>
          <a:p>
            <a:pPr lvl="1">
              <a:buFont typeface="Wingdings" pitchFamily="2" charset="2"/>
              <a:buNone/>
            </a:pPr>
            <a:endParaRPr lang="en-US" altLang="ko-KR" smtClean="0">
              <a:ea typeface="굴림" pitchFamily="34" charset="-127"/>
            </a:endParaRPr>
          </a:p>
        </p:txBody>
      </p:sp>
      <p:grpSp>
        <p:nvGrpSpPr>
          <p:cNvPr id="34820" name="Group 10"/>
          <p:cNvGrpSpPr>
            <a:grpSpLocks/>
          </p:cNvGrpSpPr>
          <p:nvPr/>
        </p:nvGrpSpPr>
        <p:grpSpPr bwMode="auto">
          <a:xfrm>
            <a:off x="838200" y="1905000"/>
            <a:ext cx="6477000" cy="762000"/>
            <a:chOff x="528" y="1200"/>
            <a:chExt cx="4080" cy="480"/>
          </a:xfrm>
        </p:grpSpPr>
        <p:pic>
          <p:nvPicPr>
            <p:cNvPr id="34821" name="Picture 8"/>
            <p:cNvPicPr>
              <a:picLocks noChangeAspect="1" noChangeArrowheads="1"/>
            </p:cNvPicPr>
            <p:nvPr/>
          </p:nvPicPr>
          <p:blipFill>
            <a:blip r:embed="rId2"/>
            <a:srcRect t="87500" r="36719" b="4167"/>
            <a:stretch>
              <a:fillRect/>
            </a:stretch>
          </p:blipFill>
          <p:spPr bwMode="auto">
            <a:xfrm>
              <a:off x="720" y="1200"/>
              <a:ext cx="3888" cy="384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 type="none" w="lg" len="med"/>
            </a:ln>
          </p:spPr>
        </p:pic>
        <p:sp>
          <p:nvSpPr>
            <p:cNvPr id="34822" name="AutoShape 9"/>
            <p:cNvSpPr>
              <a:spLocks noChangeArrowheads="1"/>
            </p:cNvSpPr>
            <p:nvPr/>
          </p:nvSpPr>
          <p:spPr bwMode="auto">
            <a:xfrm>
              <a:off x="528" y="1344"/>
              <a:ext cx="2688" cy="336"/>
            </a:xfrm>
            <a:prstGeom prst="roundRect">
              <a:avLst>
                <a:gd name="adj" fmla="val 16667"/>
              </a:avLst>
            </a:prstGeom>
            <a:noFill/>
            <a:ln w="38100" algn="ctr">
              <a:solidFill>
                <a:schemeClr val="tx1"/>
              </a:solidFill>
              <a:round/>
              <a:headEnd/>
              <a:tailEnd type="none" w="lg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END</a:t>
            </a:r>
          </a:p>
        </p:txBody>
      </p:sp>
      <p:sp>
        <p:nvSpPr>
          <p:cNvPr id="63491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marL="0" indent="0" eaLnBrk="1" hangingPunct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SSL/TLS overview</a:t>
            </a:r>
            <a:endParaRPr lang="en-US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71713" y="2133600"/>
            <a:ext cx="8080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Tahoma" pitchFamily="34" charset="0"/>
              </a:rPr>
              <a:t>Alice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317750" y="2633663"/>
            <a:ext cx="7620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dirty="0" smtClean="0">
                <a:latin typeface="Tahoma" pitchFamily="34" charset="0"/>
              </a:rPr>
              <a:t>Enc</a:t>
            </a:r>
            <a:endParaRPr lang="en-US" dirty="0">
              <a:latin typeface="Tahoma" pitchFamily="34" charset="0"/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1403350" y="3090863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1570200" y="2613025"/>
            <a:ext cx="4427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 smtClean="0">
                <a:latin typeface="Tahoma" pitchFamily="34" charset="0"/>
              </a:rPr>
              <a:t>m</a:t>
            </a:r>
            <a:endParaRPr lang="en-US" dirty="0">
              <a:latin typeface="Tahoma" pitchFamily="34" charset="0"/>
            </a:endParaRP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3285817" y="2663825"/>
            <a:ext cx="32733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 smtClean="0">
                <a:latin typeface="Tahoma" pitchFamily="34" charset="0"/>
              </a:rPr>
              <a:t>c</a:t>
            </a:r>
            <a:endParaRPr lang="en-US" dirty="0">
              <a:latin typeface="Tahoma" pitchFamily="34" charset="0"/>
            </a:endParaRP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6584950" y="2155825"/>
            <a:ext cx="6969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Tahoma" pitchFamily="34" charset="0"/>
              </a:rPr>
              <a:t>Bob</a:t>
            </a: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6553200" y="2655888"/>
            <a:ext cx="7620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dirty="0" smtClean="0">
                <a:latin typeface="Tahoma" pitchFamily="34" charset="0"/>
              </a:rPr>
              <a:t>Dec</a:t>
            </a:r>
            <a:endParaRPr lang="en-US" dirty="0">
              <a:latin typeface="Tahoma" pitchFamily="34" charset="0"/>
            </a:endParaRPr>
          </a:p>
        </p:txBody>
      </p:sp>
      <p:sp>
        <p:nvSpPr>
          <p:cNvPr id="13" name="Line 14"/>
          <p:cNvSpPr>
            <a:spLocks noChangeShapeType="1"/>
          </p:cNvSpPr>
          <p:nvPr/>
        </p:nvSpPr>
        <p:spPr bwMode="auto">
          <a:xfrm>
            <a:off x="5822950" y="3113088"/>
            <a:ext cx="730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5"/>
          <p:cNvSpPr txBox="1">
            <a:spLocks noChangeArrowheads="1"/>
          </p:cNvSpPr>
          <p:nvPr/>
        </p:nvSpPr>
        <p:spPr bwMode="auto">
          <a:xfrm>
            <a:off x="6029016" y="2663159"/>
            <a:ext cx="32733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 smtClean="0">
                <a:latin typeface="Tahoma" pitchFamily="34" charset="0"/>
              </a:rPr>
              <a:t>c</a:t>
            </a:r>
            <a:endParaRPr lang="en-US" dirty="0">
              <a:latin typeface="Tahoma" pitchFamily="34" charset="0"/>
            </a:endParaRPr>
          </a:p>
        </p:txBody>
      </p:sp>
      <p:sp>
        <p:nvSpPr>
          <p:cNvPr id="16" name="Text Box 17"/>
          <p:cNvSpPr txBox="1">
            <a:spLocks noChangeArrowheads="1"/>
          </p:cNvSpPr>
          <p:nvPr/>
        </p:nvSpPr>
        <p:spPr bwMode="auto">
          <a:xfrm>
            <a:off x="7513800" y="2642521"/>
            <a:ext cx="4427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 smtClean="0">
                <a:latin typeface="Tahoma" pitchFamily="34" charset="0"/>
              </a:rPr>
              <a:t>m</a:t>
            </a:r>
            <a:endParaRPr lang="en-US" dirty="0">
              <a:latin typeface="Tahoma" pitchFamily="34" charset="0"/>
            </a:endParaRPr>
          </a:p>
        </p:txBody>
      </p:sp>
      <p:cxnSp>
        <p:nvCxnSpPr>
          <p:cNvPr id="17" name="Straight Arrow Connector 20"/>
          <p:cNvCxnSpPr>
            <a:cxnSpLocks noChangeShapeType="1"/>
            <a:endCxn id="6" idx="2"/>
          </p:cNvCxnSpPr>
          <p:nvPr/>
        </p:nvCxnSpPr>
        <p:spPr bwMode="auto">
          <a:xfrm rot="5400000" flipH="1" flipV="1">
            <a:off x="2528888" y="3716338"/>
            <a:ext cx="339725" cy="31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8" name="Straight Arrow Connector 21"/>
          <p:cNvCxnSpPr>
            <a:cxnSpLocks noChangeShapeType="1"/>
          </p:cNvCxnSpPr>
          <p:nvPr/>
        </p:nvCxnSpPr>
        <p:spPr bwMode="auto">
          <a:xfrm rot="5400000" flipH="1" flipV="1">
            <a:off x="6797675" y="3749675"/>
            <a:ext cx="338138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9" name="TextBox 18"/>
          <p:cNvSpPr txBox="1"/>
          <p:nvPr/>
        </p:nvSpPr>
        <p:spPr>
          <a:xfrm>
            <a:off x="2393950" y="3810000"/>
            <a:ext cx="108876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 err="1" smtClean="0">
                <a:latin typeface="+mn-lt"/>
              </a:rPr>
              <a:t>PK</a:t>
            </a:r>
            <a:r>
              <a:rPr lang="en-US" sz="2800" baseline="-25000" dirty="0" err="1" smtClean="0">
                <a:latin typeface="+mn-lt"/>
              </a:rPr>
              <a:t>Bob</a:t>
            </a:r>
            <a:endParaRPr lang="en-US" sz="2800" dirty="0">
              <a:latin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84950" y="3805238"/>
            <a:ext cx="108876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 err="1" smtClean="0">
                <a:latin typeface="+mn-lt"/>
              </a:rPr>
              <a:t>SK</a:t>
            </a:r>
            <a:r>
              <a:rPr lang="en-US" sz="2800" baseline="-25000" dirty="0" err="1" smtClean="0">
                <a:latin typeface="+mn-lt"/>
              </a:rPr>
              <a:t>Bob</a:t>
            </a:r>
            <a:endParaRPr lang="en-US" sz="2800" dirty="0">
              <a:latin typeface="+mn-lt"/>
            </a:endParaRPr>
          </a:p>
        </p:txBody>
      </p:sp>
      <p:cxnSp>
        <p:nvCxnSpPr>
          <p:cNvPr id="21" name="Straight Arrow Connector 27"/>
          <p:cNvCxnSpPr>
            <a:cxnSpLocks noChangeShapeType="1"/>
          </p:cNvCxnSpPr>
          <p:nvPr/>
        </p:nvCxnSpPr>
        <p:spPr bwMode="auto">
          <a:xfrm>
            <a:off x="3079750" y="3124200"/>
            <a:ext cx="9144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6" name="Line 14"/>
          <p:cNvSpPr>
            <a:spLocks noChangeShapeType="1"/>
          </p:cNvSpPr>
          <p:nvPr/>
        </p:nvSpPr>
        <p:spPr bwMode="auto">
          <a:xfrm>
            <a:off x="7346950" y="3124200"/>
            <a:ext cx="730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Content Placeholder 39"/>
          <p:cNvSpPr>
            <a:spLocks noGrp="1"/>
          </p:cNvSpPr>
          <p:nvPr>
            <p:ph idx="1"/>
          </p:nvPr>
        </p:nvSpPr>
        <p:spPr>
          <a:xfrm>
            <a:off x="838200" y="4876800"/>
            <a:ext cx="7772400" cy="1981200"/>
          </a:xfrm>
        </p:spPr>
        <p:txBody>
          <a:bodyPr/>
          <a:lstStyle/>
          <a:p>
            <a:r>
              <a:rPr lang="en-US" dirty="0" smtClean="0"/>
              <a:t>Bob generates    (</a:t>
            </a:r>
            <a:r>
              <a:rPr lang="en-US" dirty="0" err="1" smtClean="0"/>
              <a:t>SK</a:t>
            </a:r>
            <a:r>
              <a:rPr lang="en-US" baseline="-25000" dirty="0" err="1" smtClean="0"/>
              <a:t>Bob</a:t>
            </a:r>
            <a:r>
              <a:rPr lang="en-US" baseline="-25000" dirty="0" smtClean="0"/>
              <a:t>  </a:t>
            </a:r>
            <a:r>
              <a:rPr lang="en-US" dirty="0" smtClean="0"/>
              <a:t>,  </a:t>
            </a:r>
            <a:r>
              <a:rPr lang="en-US" dirty="0" err="1" smtClean="0"/>
              <a:t>PK</a:t>
            </a:r>
            <a:r>
              <a:rPr lang="en-US" baseline="-25000" dirty="0" err="1" smtClean="0"/>
              <a:t>Bob</a:t>
            </a:r>
            <a:r>
              <a:rPr lang="en-US" dirty="0" smtClean="0"/>
              <a:t> )</a:t>
            </a:r>
          </a:p>
          <a:p>
            <a:endParaRPr lang="en-US" dirty="0" smtClean="0"/>
          </a:p>
          <a:p>
            <a:r>
              <a:rPr lang="en-US" dirty="0" smtClean="0"/>
              <a:t>Alice:   using  </a:t>
            </a:r>
            <a:r>
              <a:rPr lang="en-US" dirty="0" err="1" smtClean="0"/>
              <a:t>PK</a:t>
            </a:r>
            <a:r>
              <a:rPr lang="en-US" baseline="-25000" dirty="0" err="1" smtClean="0"/>
              <a:t>Bob</a:t>
            </a:r>
            <a:r>
              <a:rPr lang="en-US" dirty="0" smtClean="0"/>
              <a:t>   encrypts messages </a:t>
            </a:r>
            <a:br>
              <a:rPr lang="en-US" dirty="0" smtClean="0"/>
            </a:br>
            <a:r>
              <a:rPr lang="en-US" dirty="0" smtClean="0"/>
              <a:t>				and only Bob can decrypt</a:t>
            </a:r>
            <a:endParaRPr lang="en-US" dirty="0"/>
          </a:p>
        </p:txBody>
      </p:sp>
      <p:sp>
        <p:nvSpPr>
          <p:cNvPr id="41" name="Content Placeholder 39"/>
          <p:cNvSpPr txBox="1">
            <a:spLocks/>
          </p:cNvSpPr>
          <p:nvPr/>
        </p:nvSpPr>
        <p:spPr bwMode="auto">
          <a:xfrm>
            <a:off x="457200" y="15240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Public-key encryption: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24000"/>
            <a:ext cx="7772400" cy="838200"/>
          </a:xfrm>
        </p:spPr>
        <p:txBody>
          <a:bodyPr/>
          <a:lstStyle/>
          <a:p>
            <a:r>
              <a:rPr lang="en-US" dirty="0" smtClean="0"/>
              <a:t>How does Alice (browser)  obtain   </a:t>
            </a:r>
            <a:r>
              <a:rPr lang="en-US" dirty="0" err="1" smtClean="0"/>
              <a:t>PK</a:t>
            </a:r>
            <a:r>
              <a:rPr lang="en-US" baseline="-25000" dirty="0" err="1" smtClean="0"/>
              <a:t>Bob</a:t>
            </a:r>
            <a:r>
              <a:rPr lang="en-US" baseline="-25000" dirty="0" smtClean="0"/>
              <a:t>  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Rectangle 4"/>
          <p:cNvSpPr/>
          <p:nvPr/>
        </p:nvSpPr>
        <p:spPr bwMode="auto">
          <a:xfrm>
            <a:off x="7086600" y="2667000"/>
            <a:ext cx="1066800" cy="2514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76200" y="2667000"/>
            <a:ext cx="990600" cy="2514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15200" y="2343090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n-lt"/>
              </a:rPr>
              <a:t>CA</a:t>
            </a:r>
            <a:endParaRPr lang="en-US" sz="2000" dirty="0">
              <a:latin typeface="+mn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4275348" y="2879360"/>
            <a:ext cx="2811252" cy="707886"/>
            <a:chOff x="4275348" y="3193685"/>
            <a:chExt cx="2811252" cy="707886"/>
          </a:xfrm>
        </p:grpSpPr>
        <p:cxnSp>
          <p:nvCxnSpPr>
            <p:cNvPr id="10" name="Straight Arrow Connector 9"/>
            <p:cNvCxnSpPr/>
            <p:nvPr/>
          </p:nvCxnSpPr>
          <p:spPr bwMode="auto">
            <a:xfrm>
              <a:off x="4275348" y="3559841"/>
              <a:ext cx="2743200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1" name="TextBox 10"/>
            <p:cNvSpPr txBox="1"/>
            <p:nvPr/>
          </p:nvSpPr>
          <p:spPr>
            <a:xfrm>
              <a:off x="4495800" y="3193685"/>
              <a:ext cx="2590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+mn-lt"/>
                </a:rPr>
                <a:t>PK     and</a:t>
              </a:r>
            </a:p>
            <a:p>
              <a:r>
                <a:rPr lang="en-US" sz="2000" dirty="0" smtClean="0">
                  <a:latin typeface="+mn-lt"/>
                </a:rPr>
                <a:t>proof “I am Bob”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0" y="2057400"/>
            <a:ext cx="11256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+mn-lt"/>
              </a:rPr>
              <a:t>Browser</a:t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Alice</a:t>
            </a:r>
            <a:endParaRPr lang="en-US" sz="2000" dirty="0">
              <a:latin typeface="+mn-lt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8153400" y="3733800"/>
            <a:ext cx="762000" cy="4572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+mn-lt"/>
              </a:rPr>
              <a:t>SK</a:t>
            </a:r>
            <a:r>
              <a:rPr kumimoji="0" lang="en-US" sz="2000" b="0" i="0" u="none" strike="noStrike" cap="none" normalizeH="0" baseline="-2500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+mn-lt"/>
              </a:rPr>
              <a:t>CA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207489" y="3414010"/>
            <a:ext cx="8547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+mn-lt"/>
              </a:rPr>
              <a:t>check</a:t>
            </a:r>
          </a:p>
          <a:p>
            <a:pPr algn="ctr"/>
            <a:r>
              <a:rPr lang="en-US" sz="2000" dirty="0" smtClean="0">
                <a:latin typeface="+mn-lt"/>
              </a:rPr>
              <a:t>proof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4302384" y="4114800"/>
            <a:ext cx="2819400" cy="1427750"/>
            <a:chOff x="4302384" y="4429125"/>
            <a:chExt cx="2819400" cy="1427750"/>
          </a:xfrm>
        </p:grpSpPr>
        <p:cxnSp>
          <p:nvCxnSpPr>
            <p:cNvPr id="21" name="Straight Arrow Connector 20"/>
            <p:cNvCxnSpPr/>
            <p:nvPr/>
          </p:nvCxnSpPr>
          <p:spPr bwMode="auto">
            <a:xfrm rot="10800000">
              <a:off x="4302384" y="4798011"/>
              <a:ext cx="2819400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2" name="TextBox 21"/>
            <p:cNvSpPr txBox="1"/>
            <p:nvPr/>
          </p:nvSpPr>
          <p:spPr>
            <a:xfrm>
              <a:off x="4419600" y="4429125"/>
              <a:ext cx="26262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n-lt"/>
                </a:rPr>
                <a:t>issue Cert with SK</a:t>
              </a:r>
              <a:r>
                <a:rPr lang="en-US" sz="2000" baseline="-25000" dirty="0" smtClean="0">
                  <a:latin typeface="+mn-lt"/>
                </a:rPr>
                <a:t>CA </a:t>
              </a:r>
              <a:r>
                <a:rPr lang="en-US" sz="2000" dirty="0" smtClean="0">
                  <a:latin typeface="+mn-lt"/>
                </a:rPr>
                <a:t>: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5257800" y="4875800"/>
              <a:ext cx="1752600" cy="981075"/>
              <a:chOff x="5257800" y="4682645"/>
              <a:chExt cx="1752600" cy="981075"/>
            </a:xfrm>
          </p:grpSpPr>
          <p:pic>
            <p:nvPicPr>
              <p:cNvPr id="9217" name="Picture 1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5257800" y="4682645"/>
                <a:ext cx="1752600" cy="9810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5562600" y="4758845"/>
                <a:ext cx="132440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latin typeface="+mn-lt"/>
                  </a:rPr>
                  <a:t>Bob’s </a:t>
                </a:r>
                <a:br>
                  <a:rPr lang="en-US" sz="2000" b="1" dirty="0" smtClean="0">
                    <a:latin typeface="+mn-lt"/>
                  </a:rPr>
                </a:br>
                <a:r>
                  <a:rPr lang="en-US" sz="2000" b="1" dirty="0" smtClean="0">
                    <a:latin typeface="+mn-lt"/>
                  </a:rPr>
                  <a:t>key is PK</a:t>
                </a:r>
              </a:p>
            </p:txBody>
          </p:sp>
        </p:grpSp>
      </p:grpSp>
      <p:grpSp>
        <p:nvGrpSpPr>
          <p:cNvPr id="38" name="Group 37"/>
          <p:cNvGrpSpPr/>
          <p:nvPr/>
        </p:nvGrpSpPr>
        <p:grpSpPr>
          <a:xfrm>
            <a:off x="1066800" y="4800600"/>
            <a:ext cx="1783830" cy="1057275"/>
            <a:chOff x="1066800" y="5114925"/>
            <a:chExt cx="1783830" cy="1057275"/>
          </a:xfrm>
        </p:grpSpPr>
        <p:cxnSp>
          <p:nvCxnSpPr>
            <p:cNvPr id="28" name="Straight Arrow Connector 27"/>
            <p:cNvCxnSpPr/>
            <p:nvPr/>
          </p:nvCxnSpPr>
          <p:spPr bwMode="auto">
            <a:xfrm rot="10800000">
              <a:off x="1295400" y="5623405"/>
              <a:ext cx="1524000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grpSp>
          <p:nvGrpSpPr>
            <p:cNvPr id="29" name="Group 28"/>
            <p:cNvGrpSpPr/>
            <p:nvPr/>
          </p:nvGrpSpPr>
          <p:grpSpPr>
            <a:xfrm>
              <a:off x="1098030" y="5191125"/>
              <a:ext cx="1752600" cy="981075"/>
              <a:chOff x="5257800" y="4682645"/>
              <a:chExt cx="1752600" cy="981075"/>
            </a:xfrm>
          </p:grpSpPr>
          <p:pic>
            <p:nvPicPr>
              <p:cNvPr id="30" name="Picture 1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5257800" y="4682645"/>
                <a:ext cx="1752600" cy="9810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1" name="TextBox 30"/>
              <p:cNvSpPr txBox="1"/>
              <p:nvPr/>
            </p:nvSpPr>
            <p:spPr>
              <a:xfrm>
                <a:off x="5562600" y="4758845"/>
                <a:ext cx="132440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latin typeface="+mn-lt"/>
                  </a:rPr>
                  <a:t>Bob’s </a:t>
                </a:r>
                <a:br>
                  <a:rPr lang="en-US" sz="2000" b="1" dirty="0" smtClean="0">
                    <a:latin typeface="+mn-lt"/>
                  </a:rPr>
                </a:br>
                <a:r>
                  <a:rPr lang="en-US" sz="2000" b="1" dirty="0" smtClean="0">
                    <a:latin typeface="+mn-lt"/>
                  </a:rPr>
                  <a:t>key is PK</a:t>
                </a:r>
              </a:p>
            </p:txBody>
          </p:sp>
        </p:grpSp>
        <p:cxnSp>
          <p:nvCxnSpPr>
            <p:cNvPr id="33" name="Straight Arrow Connector 32"/>
            <p:cNvCxnSpPr/>
            <p:nvPr/>
          </p:nvCxnSpPr>
          <p:spPr bwMode="auto">
            <a:xfrm rot="10800000">
              <a:off x="1066800" y="5114925"/>
              <a:ext cx="1676400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4" name="Rectangle 3"/>
          <p:cNvSpPr/>
          <p:nvPr/>
        </p:nvSpPr>
        <p:spPr bwMode="auto">
          <a:xfrm>
            <a:off x="2743200" y="2667000"/>
            <a:ext cx="1524000" cy="2514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95600" y="2735759"/>
            <a:ext cx="14253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n-lt"/>
              </a:rPr>
              <a:t>choose</a:t>
            </a:r>
          </a:p>
          <a:p>
            <a:r>
              <a:rPr lang="en-US" sz="2000" dirty="0" smtClean="0">
                <a:latin typeface="+mn-lt"/>
              </a:rPr>
              <a:t>   (SK,PK</a:t>
            </a:r>
            <a:r>
              <a:rPr lang="en-US" dirty="0" smtClean="0">
                <a:latin typeface="+mn-lt"/>
              </a:rPr>
              <a:t>)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54584" y="2362200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n-lt"/>
              </a:rPr>
              <a:t>Server Bob</a:t>
            </a:r>
            <a:endParaRPr lang="en-US" sz="2000" dirty="0">
              <a:latin typeface="+mn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82380" y="3790890"/>
            <a:ext cx="764953" cy="40011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n-lt"/>
              </a:rPr>
              <a:t>PK</a:t>
            </a:r>
            <a:r>
              <a:rPr lang="en-US" sz="2000" baseline="-25000" dirty="0" smtClean="0">
                <a:latin typeface="+mn-lt"/>
              </a:rPr>
              <a:t>CA</a:t>
            </a:r>
            <a:endParaRPr lang="en-US" sz="2000" dirty="0" smtClean="0">
              <a:latin typeface="+mn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71138" y="4473714"/>
            <a:ext cx="797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+mn-lt"/>
              </a:rPr>
              <a:t>verify</a:t>
            </a:r>
          </a:p>
          <a:p>
            <a:pPr algn="ctr"/>
            <a:r>
              <a:rPr lang="en-US" sz="2000" dirty="0" smtClean="0">
                <a:latin typeface="+mn-lt"/>
              </a:rPr>
              <a:t>Cert</a:t>
            </a:r>
          </a:p>
        </p:txBody>
      </p:sp>
      <p:sp>
        <p:nvSpPr>
          <p:cNvPr id="39" name="Content Placeholder 2"/>
          <p:cNvSpPr txBox="1">
            <a:spLocks/>
          </p:cNvSpPr>
          <p:nvPr/>
        </p:nvSpPr>
        <p:spPr bwMode="auto">
          <a:xfrm>
            <a:off x="685800" y="6172200"/>
            <a:ext cx="7772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Bob uses</a:t>
            </a:r>
            <a:r>
              <a:rPr kumimoji="0" lang="en-US" sz="2400" b="1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Cert for an extended period  </a:t>
            </a:r>
            <a:r>
              <a:rPr kumimoji="0" lang="en-US" sz="200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sz="2000" i="0" u="none" strike="noStrike" kern="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e.g</a:t>
            </a:r>
            <a:r>
              <a:rPr lang="en-US" sz="2000" kern="0" dirty="0" smtClean="0">
                <a:latin typeface="+mn-lt"/>
              </a:rPr>
              <a:t>. one year)</a:t>
            </a:r>
            <a:r>
              <a:rPr kumimoji="0" lang="en-US" sz="20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US" sz="24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124200" y="3810000"/>
            <a:ext cx="764953" cy="40011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n-lt"/>
              </a:rPr>
              <a:t>PK</a:t>
            </a:r>
            <a:r>
              <a:rPr lang="en-US" sz="2000" baseline="-25000" dirty="0" smtClean="0">
                <a:latin typeface="+mn-lt"/>
              </a:rPr>
              <a:t>CA</a:t>
            </a:r>
            <a:endParaRPr lang="en-US" sz="2000" dirty="0" smtClean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8" grpId="0"/>
      <p:bldP spid="35" grpId="0"/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Certificates: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3048000" cy="4114800"/>
          </a:xfrm>
        </p:spPr>
        <p:txBody>
          <a:bodyPr/>
          <a:lstStyle/>
          <a:p>
            <a:r>
              <a:rPr lang="en-US" dirty="0" smtClean="0"/>
              <a:t>Important fields:</a:t>
            </a:r>
            <a:endParaRPr lang="en-US" dirty="0"/>
          </a:p>
        </p:txBody>
      </p:sp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2"/>
          <a:srcRect b="30275"/>
          <a:stretch>
            <a:fillRect/>
          </a:stretch>
        </p:blipFill>
        <p:spPr bwMode="auto">
          <a:xfrm>
            <a:off x="3810000" y="1600200"/>
            <a:ext cx="51816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8614" name="Picture 6"/>
          <p:cNvPicPr>
            <a:picLocks noChangeAspect="1" noChangeArrowheads="1"/>
          </p:cNvPicPr>
          <p:nvPr/>
        </p:nvPicPr>
        <p:blipFill>
          <a:blip r:embed="rId3"/>
          <a:srcRect l="5882" t="31651" r="27941" b="15749"/>
          <a:stretch>
            <a:fillRect/>
          </a:stretch>
        </p:blipFill>
        <p:spPr bwMode="auto">
          <a:xfrm>
            <a:off x="76200" y="3276600"/>
            <a:ext cx="34290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Certificates on the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8458200" cy="4876800"/>
          </a:xfrm>
        </p:spPr>
        <p:txBody>
          <a:bodyPr/>
          <a:lstStyle/>
          <a:p>
            <a:r>
              <a:rPr lang="en-US" dirty="0" smtClean="0"/>
              <a:t>Subject’s </a:t>
            </a:r>
            <a:r>
              <a:rPr lang="en-US" dirty="0" err="1" smtClean="0"/>
              <a:t>CommonName</a:t>
            </a:r>
            <a:r>
              <a:rPr lang="en-US" dirty="0" smtClean="0"/>
              <a:t> can be:</a:t>
            </a:r>
          </a:p>
          <a:p>
            <a:pPr>
              <a:spcBef>
                <a:spcPts val="2000"/>
              </a:spcBef>
              <a:buFont typeface="Arial" pitchFamily="34" charset="0"/>
              <a:buChar char="•"/>
            </a:pPr>
            <a:r>
              <a:rPr lang="en-US" b="0" dirty="0" smtClean="0"/>
              <a:t>An explicit name, e.g.     </a:t>
            </a:r>
            <a:r>
              <a:rPr lang="en-US" b="0" dirty="0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cs.stanford.edu  </a:t>
            </a:r>
            <a:r>
              <a:rPr lang="en-US" b="0" dirty="0" smtClean="0"/>
              <a:t>  ,   or</a:t>
            </a:r>
          </a:p>
          <a:p>
            <a:pPr>
              <a:spcBef>
                <a:spcPts val="2000"/>
              </a:spcBef>
              <a:buFont typeface="Arial" pitchFamily="34" charset="0"/>
              <a:buChar char="•"/>
            </a:pPr>
            <a:r>
              <a:rPr lang="en-US" b="0" dirty="0" smtClean="0"/>
              <a:t>A name with a wildcard character, e.g.</a:t>
            </a:r>
          </a:p>
          <a:p>
            <a:r>
              <a:rPr lang="en-US" b="0" dirty="0" smtClean="0"/>
              <a:t>		</a:t>
            </a:r>
            <a:r>
              <a:rPr lang="en-US" b="0" dirty="0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*.</a:t>
            </a:r>
            <a:r>
              <a:rPr lang="en-US" b="0" dirty="0" err="1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stanford.edu</a:t>
            </a:r>
            <a:r>
              <a:rPr lang="en-US" b="0" dirty="0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   </a:t>
            </a:r>
            <a:r>
              <a:rPr lang="en-US" b="0" dirty="0" smtClean="0"/>
              <a:t>or    </a:t>
            </a:r>
            <a:r>
              <a:rPr lang="en-US" b="0" dirty="0" err="1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cs</a:t>
            </a:r>
            <a:r>
              <a:rPr lang="en-US" b="0" dirty="0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*.</a:t>
            </a:r>
            <a:r>
              <a:rPr lang="en-US" b="0" dirty="0" err="1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stanford.edu</a:t>
            </a:r>
            <a:endParaRPr lang="en-US" b="0" dirty="0" smtClean="0">
              <a:solidFill>
                <a:srgbClr val="00206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spcBef>
                <a:spcPts val="4800"/>
              </a:spcBef>
            </a:pPr>
            <a:r>
              <a:rPr lang="en-US" dirty="0" smtClean="0"/>
              <a:t>matching rules:</a:t>
            </a:r>
          </a:p>
          <a:p>
            <a:r>
              <a:rPr lang="en-US" dirty="0" smtClean="0"/>
              <a:t>	</a:t>
            </a:r>
            <a:r>
              <a:rPr lang="en-US" sz="2000" b="0" dirty="0" smtClean="0"/>
              <a:t>IE7:   “</a:t>
            </a:r>
            <a:r>
              <a:rPr lang="en-US" sz="2000" b="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*</a:t>
            </a:r>
            <a:r>
              <a:rPr lang="en-US" sz="2000" b="0" dirty="0" smtClean="0"/>
              <a:t>” must occur in leftmost component,  does not match “.”</a:t>
            </a:r>
          </a:p>
          <a:p>
            <a:r>
              <a:rPr lang="en-US" sz="2000" b="0" dirty="0" smtClean="0"/>
              <a:t>		   example:  </a:t>
            </a:r>
            <a:r>
              <a:rPr lang="en-US" sz="2000" dirty="0" smtClean="0"/>
              <a:t>*.</a:t>
            </a:r>
            <a:r>
              <a:rPr lang="en-US" sz="2000" dirty="0" err="1" smtClean="0"/>
              <a:t>a.com</a:t>
            </a:r>
            <a:r>
              <a:rPr lang="en-US" sz="2000" dirty="0" smtClean="0"/>
              <a:t>   </a:t>
            </a:r>
            <a:r>
              <a:rPr lang="en-US" sz="2000" b="0" dirty="0" smtClean="0"/>
              <a:t>matches   </a:t>
            </a:r>
            <a:r>
              <a:rPr lang="en-US" sz="2000" dirty="0" smtClean="0"/>
              <a:t>x.a.com</a:t>
            </a:r>
            <a:r>
              <a:rPr lang="en-US" sz="2000" b="0" dirty="0" smtClean="0"/>
              <a:t>  but not  </a:t>
            </a:r>
            <a:r>
              <a:rPr lang="en-US" sz="2000" dirty="0" smtClean="0"/>
              <a:t>y.x.a.com</a:t>
            </a:r>
          </a:p>
          <a:p>
            <a:pPr>
              <a:spcBef>
                <a:spcPts val="1200"/>
              </a:spcBef>
            </a:pPr>
            <a:r>
              <a:rPr lang="en-US" sz="2000" b="0" dirty="0" smtClean="0"/>
              <a:t>	FF3:   “</a:t>
            </a:r>
            <a:r>
              <a:rPr lang="en-US" sz="2000" b="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*</a:t>
            </a:r>
            <a:r>
              <a:rPr lang="en-US" sz="2000" b="0" dirty="0" smtClean="0"/>
              <a:t>” matches anything </a:t>
            </a:r>
            <a:endParaRPr lang="en-US" sz="20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Certificate Authorities</a:t>
            </a:r>
            <a:endParaRPr lang="en-US" dirty="0"/>
          </a:p>
        </p:txBody>
      </p:sp>
      <p:pic>
        <p:nvPicPr>
          <p:cNvPr id="675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4038600" y="2057400"/>
            <a:ext cx="482398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533400" y="2362200"/>
            <a:ext cx="3009157" cy="1396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dirty="0" smtClean="0">
                <a:latin typeface="+mn-lt"/>
              </a:rPr>
              <a:t>Browsers accept</a:t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certificates from a</a:t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large number of CAs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Brief overview of SSL/TLS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685800" y="1676400"/>
            <a:ext cx="1143000" cy="403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2960" y="1310640"/>
            <a:ext cx="1096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n-lt"/>
              </a:rPr>
              <a:t>browser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28401" y="1295400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n-lt"/>
              </a:rPr>
              <a:t>server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8153400" y="2362200"/>
            <a:ext cx="762000" cy="4572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+mn-lt"/>
              </a:rPr>
              <a:t>SK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828800" y="1615440"/>
            <a:ext cx="5181600" cy="400110"/>
            <a:chOff x="1828800" y="1615440"/>
            <a:chExt cx="5181600" cy="400110"/>
          </a:xfrm>
        </p:grpSpPr>
        <p:cxnSp>
          <p:nvCxnSpPr>
            <p:cNvPr id="10" name="Straight Arrow Connector 9"/>
            <p:cNvCxnSpPr/>
            <p:nvPr/>
          </p:nvCxnSpPr>
          <p:spPr bwMode="auto">
            <a:xfrm>
              <a:off x="1828800" y="1981200"/>
              <a:ext cx="5181600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1" name="TextBox 10"/>
            <p:cNvSpPr txBox="1"/>
            <p:nvPr/>
          </p:nvSpPr>
          <p:spPr>
            <a:xfrm>
              <a:off x="3657600" y="1615440"/>
              <a:ext cx="14125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n-lt"/>
                </a:rPr>
                <a:t>client-hello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828800" y="2235815"/>
            <a:ext cx="5181600" cy="400110"/>
            <a:chOff x="1828800" y="2235815"/>
            <a:chExt cx="5181600" cy="400110"/>
          </a:xfrm>
        </p:grpSpPr>
        <p:cxnSp>
          <p:nvCxnSpPr>
            <p:cNvPr id="13" name="Straight Arrow Connector 12"/>
            <p:cNvCxnSpPr/>
            <p:nvPr/>
          </p:nvCxnSpPr>
          <p:spPr bwMode="auto">
            <a:xfrm rot="10800000">
              <a:off x="1828800" y="2590800"/>
              <a:ext cx="5181600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4" name="TextBox 13"/>
            <p:cNvSpPr txBox="1"/>
            <p:nvPr/>
          </p:nvSpPr>
          <p:spPr>
            <a:xfrm>
              <a:off x="2682240" y="2235815"/>
              <a:ext cx="39036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n-lt"/>
                </a:rPr>
                <a:t>server-hello   +   server-cert (</a:t>
              </a:r>
              <a:r>
                <a:rPr lang="en-US" sz="1800" dirty="0" smtClean="0">
                  <a:latin typeface="+mn-lt"/>
                </a:rPr>
                <a:t>PK</a:t>
              </a:r>
              <a:r>
                <a:rPr lang="en-US" sz="2000" dirty="0" smtClean="0">
                  <a:latin typeface="+mn-lt"/>
                </a:rPr>
                <a:t>)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828800" y="3043535"/>
            <a:ext cx="5181600" cy="1295400"/>
            <a:chOff x="1828800" y="3043535"/>
            <a:chExt cx="5181600" cy="1295400"/>
          </a:xfrm>
        </p:grpSpPr>
        <p:sp>
          <p:nvSpPr>
            <p:cNvPr id="21" name="Rounded Rectangle 20"/>
            <p:cNvSpPr/>
            <p:nvPr/>
          </p:nvSpPr>
          <p:spPr bwMode="auto">
            <a:xfrm>
              <a:off x="1828800" y="3043535"/>
              <a:ext cx="5181600" cy="1295400"/>
            </a:xfrm>
            <a:prstGeom prst="round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048000" y="3043535"/>
              <a:ext cx="33538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+mn-lt"/>
                </a:rPr>
                <a:t>key exchange </a:t>
              </a:r>
              <a:r>
                <a:rPr lang="en-US" sz="1600" dirty="0" smtClean="0">
                  <a:solidFill>
                    <a:srgbClr val="0070C0"/>
                  </a:solidFill>
                  <a:latin typeface="+mn-lt"/>
                </a:rPr>
                <a:t>(several options)</a:t>
              </a:r>
              <a:endParaRPr lang="en-US" sz="2000" dirty="0" smtClean="0">
                <a:solidFill>
                  <a:srgbClr val="0070C0"/>
                </a:solidFill>
                <a:latin typeface="+mn-lt"/>
              </a:endParaRPr>
            </a:p>
          </p:txBody>
        </p:sp>
      </p:grpSp>
      <p:sp>
        <p:nvSpPr>
          <p:cNvPr id="5" name="Rectangle 4"/>
          <p:cNvSpPr/>
          <p:nvPr/>
        </p:nvSpPr>
        <p:spPr bwMode="auto">
          <a:xfrm>
            <a:off x="7010400" y="1600200"/>
            <a:ext cx="1143000" cy="403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1828800" y="4495800"/>
            <a:ext cx="5181600" cy="400110"/>
            <a:chOff x="1828800" y="4495800"/>
            <a:chExt cx="5181600" cy="400110"/>
          </a:xfrm>
        </p:grpSpPr>
        <p:cxnSp>
          <p:nvCxnSpPr>
            <p:cNvPr id="25" name="Straight Arrow Connector 24"/>
            <p:cNvCxnSpPr/>
            <p:nvPr/>
          </p:nvCxnSpPr>
          <p:spPr bwMode="auto">
            <a:xfrm>
              <a:off x="1828800" y="4876800"/>
              <a:ext cx="5181600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3581400" y="4495800"/>
              <a:ext cx="11560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n-lt"/>
                </a:rPr>
                <a:t>Finished</a:t>
              </a:r>
            </a:p>
          </p:txBody>
        </p:sp>
      </p:grpSp>
      <p:sp>
        <p:nvSpPr>
          <p:cNvPr id="27" name="Rectangle 26"/>
          <p:cNvSpPr/>
          <p:nvPr/>
        </p:nvSpPr>
        <p:spPr bwMode="auto">
          <a:xfrm>
            <a:off x="8153400" y="1828800"/>
            <a:ext cx="7620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cert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85800" y="3267670"/>
            <a:ext cx="6891754" cy="1075730"/>
            <a:chOff x="685800" y="3267670"/>
            <a:chExt cx="6891754" cy="1075730"/>
          </a:xfrm>
        </p:grpSpPr>
        <p:cxnSp>
          <p:nvCxnSpPr>
            <p:cNvPr id="18" name="Straight Arrow Connector 17"/>
            <p:cNvCxnSpPr/>
            <p:nvPr/>
          </p:nvCxnSpPr>
          <p:spPr bwMode="auto">
            <a:xfrm>
              <a:off x="1828800" y="4075390"/>
              <a:ext cx="5181600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0" name="TextBox 19"/>
            <p:cNvSpPr txBox="1"/>
            <p:nvPr/>
          </p:nvSpPr>
          <p:spPr>
            <a:xfrm>
              <a:off x="2481881" y="3724870"/>
              <a:ext cx="38427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n-lt"/>
                </a:rPr>
                <a:t> client-key-exchange:   E(PK, k)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85800" y="3267670"/>
              <a:ext cx="1143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rand. k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39000" y="3881735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k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828800" y="5177135"/>
            <a:ext cx="5181600" cy="400110"/>
            <a:chOff x="1828800" y="5177135"/>
            <a:chExt cx="5181600" cy="400110"/>
          </a:xfrm>
        </p:grpSpPr>
        <p:cxnSp>
          <p:nvCxnSpPr>
            <p:cNvPr id="30" name="Straight Arrow Connector 29"/>
            <p:cNvCxnSpPr/>
            <p:nvPr/>
          </p:nvCxnSpPr>
          <p:spPr bwMode="auto">
            <a:xfrm>
              <a:off x="1828800" y="5562600"/>
              <a:ext cx="5181600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sp>
          <p:nvSpPr>
            <p:cNvPr id="31" name="TextBox 30"/>
            <p:cNvSpPr txBox="1"/>
            <p:nvPr/>
          </p:nvSpPr>
          <p:spPr>
            <a:xfrm>
              <a:off x="2373544" y="5177135"/>
              <a:ext cx="40272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n-lt"/>
                </a:rPr>
                <a:t>HTTP data encrypted with KDF(k)</a:t>
              </a: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609600" y="6091535"/>
            <a:ext cx="6138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Most common:    server authentication only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862</TotalTime>
  <Words>1070</Words>
  <Application>Microsoft PowerPoint</Application>
  <PresentationFormat>On-screen Show (4:3)</PresentationFormat>
  <Paragraphs>322</Paragraphs>
  <Slides>39</Slides>
  <Notes>9</Notes>
  <HiddenSlides>1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1" baseType="lpstr">
      <vt:lpstr>Blank Presentation</vt:lpstr>
      <vt:lpstr>Image</vt:lpstr>
      <vt:lpstr>HTTPS and the Lock Icon</vt:lpstr>
      <vt:lpstr>Goals for this lecture</vt:lpstr>
      <vt:lpstr>Threat Model:   Network Attacker</vt:lpstr>
      <vt:lpstr>SSL/TLS overview</vt:lpstr>
      <vt:lpstr>Certificates</vt:lpstr>
      <vt:lpstr>Certificates: example</vt:lpstr>
      <vt:lpstr>Certificates on the web</vt:lpstr>
      <vt:lpstr>Certificate Authorities</vt:lpstr>
      <vt:lpstr>Brief overview of SSL/TLS</vt:lpstr>
      <vt:lpstr>Integrating SSL/TLS with HTTP    HTTPS</vt:lpstr>
      <vt:lpstr>Why is HTTPS not used for all web traffic?</vt:lpstr>
      <vt:lpstr>HTTPS in the Browser</vt:lpstr>
      <vt:lpstr>The lock icon:    SSL indicator</vt:lpstr>
      <vt:lpstr>When is the (basic) lock icon displayed</vt:lpstr>
      <vt:lpstr>The lock UI:    help users authenticate site</vt:lpstr>
      <vt:lpstr>The lock UI:    help users authenticate site</vt:lpstr>
      <vt:lpstr>The lock UI:    help users authenticate site</vt:lpstr>
      <vt:lpstr>The lock UI:   Extended Validation (EV) Certs</vt:lpstr>
      <vt:lpstr>A general UI attack:  picture-in-picture</vt:lpstr>
      <vt:lpstr>HTTPS and login pages:   incorrect version</vt:lpstr>
      <vt:lpstr>HTTPS and login pages:   guidelines</vt:lpstr>
      <vt:lpstr>Problems with HTTPS and the Lock Icon</vt:lpstr>
      <vt:lpstr>Problems with HTTPS and the Lock Icon</vt:lpstr>
      <vt:lpstr>1.  HTTP    HTTPS  upgrade</vt:lpstr>
      <vt:lpstr>Tricks and Details</vt:lpstr>
      <vt:lpstr>2. Semantic attacks on certs</vt:lpstr>
      <vt:lpstr>Slide 27</vt:lpstr>
      <vt:lpstr>3. Invalid certs</vt:lpstr>
      <vt:lpstr>Man in the middle attack using invalid certs</vt:lpstr>
      <vt:lpstr>Firefox:  Invalid cert dialog</vt:lpstr>
      <vt:lpstr>IE:   invalid cert URL bar</vt:lpstr>
      <vt:lpstr>4. Mixed Content:  HTTP and HTTPS</vt:lpstr>
      <vt:lpstr>Mixed Content:  HTTP and HTTPS</vt:lpstr>
      <vt:lpstr>Mixed Content:  HTTP and HTTPS</vt:lpstr>
      <vt:lpstr>Mixed content and network attacks</vt:lpstr>
      <vt:lpstr>An Example From an Online Bank</vt:lpstr>
      <vt:lpstr>5.  Origin Contamination:  an example</vt:lpstr>
      <vt:lpstr>Final note:   the status Bar</vt:lpstr>
      <vt:lpstr>THE END</vt:lpstr>
    </vt:vector>
  </TitlesOfParts>
  <Company>L&amp;A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DaBo</dc:creator>
  <cp:lastModifiedBy>dabo</cp:lastModifiedBy>
  <cp:revision>134</cp:revision>
  <dcterms:created xsi:type="dcterms:W3CDTF">2006-03-21T23:54:08Z</dcterms:created>
  <dcterms:modified xsi:type="dcterms:W3CDTF">2009-03-09T17:35:00Z</dcterms:modified>
</cp:coreProperties>
</file>